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6" d="100"/>
          <a:sy n="56" d="100"/>
        </p:scale>
        <p:origin x="1410"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그룹 20">
            <a:extLst>
              <a:ext uri="{FF2B5EF4-FFF2-40B4-BE49-F238E27FC236}">
                <a16:creationId xmlns:a16="http://schemas.microsoft.com/office/drawing/2014/main" id="{978499DE-B331-4049-9774-6620B279CAB3}"/>
              </a:ext>
            </a:extLst>
          </p:cNvPr>
          <p:cNvGrpSpPr/>
          <p:nvPr/>
        </p:nvGrpSpPr>
        <p:grpSpPr>
          <a:xfrm>
            <a:off x="0" y="-8"/>
            <a:ext cx="10943992" cy="7992007"/>
            <a:chOff x="0" y="-8"/>
            <a:chExt cx="10943992" cy="7992007"/>
          </a:xfrm>
        </p:grpSpPr>
        <p:sp>
          <p:nvSpPr>
            <p:cNvPr id="39" name="object 39"/>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40" name="object 40"/>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41" name="object 41"/>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42" name="object 42"/>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43" name="object 43"/>
            <p:cNvSpPr/>
            <p:nvPr/>
          </p:nvSpPr>
          <p:spPr>
            <a:xfrm>
              <a:off x="6012000" y="54771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4" name="object 44"/>
            <p:cNvSpPr/>
            <p:nvPr/>
          </p:nvSpPr>
          <p:spPr>
            <a:xfrm>
              <a:off x="6012000" y="57674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5" name="object 45"/>
            <p:cNvSpPr/>
            <p:nvPr/>
          </p:nvSpPr>
          <p:spPr>
            <a:xfrm>
              <a:off x="6012000" y="63403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6" name="object 46"/>
            <p:cNvSpPr/>
            <p:nvPr/>
          </p:nvSpPr>
          <p:spPr>
            <a:xfrm>
              <a:off x="6012000" y="69245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7" name="object 47"/>
            <p:cNvSpPr/>
            <p:nvPr/>
          </p:nvSpPr>
          <p:spPr>
            <a:xfrm>
              <a:off x="6012000" y="60577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8" name="object 48"/>
            <p:cNvSpPr/>
            <p:nvPr/>
          </p:nvSpPr>
          <p:spPr>
            <a:xfrm>
              <a:off x="6012000" y="66306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9" name="object 49"/>
            <p:cNvSpPr/>
            <p:nvPr/>
          </p:nvSpPr>
          <p:spPr>
            <a:xfrm>
              <a:off x="6012000" y="72148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0" name="object 50"/>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1" name="object 51"/>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2" name="object 52"/>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3" name="object 53"/>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4" name="object 54"/>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5" name="object 55"/>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6" name="object 56"/>
            <p:cNvSpPr/>
            <p:nvPr/>
          </p:nvSpPr>
          <p:spPr>
            <a:xfrm>
              <a:off x="3741558" y="6785258"/>
              <a:ext cx="674484" cy="185305"/>
            </a:xfrm>
            <a:custGeom>
              <a:avLst/>
              <a:gdLst/>
              <a:ahLst/>
              <a:cxnLst/>
              <a:rect l="l" t="t" r="r" b="b"/>
              <a:pathLst>
                <a:path w="674484" h="185305">
                  <a:moveTo>
                    <a:pt x="36004" y="0"/>
                  </a:moveTo>
                  <a:lnTo>
                    <a:pt x="10589" y="10498"/>
                  </a:lnTo>
                  <a:lnTo>
                    <a:pt x="0" y="35866"/>
                  </a:lnTo>
                  <a:lnTo>
                    <a:pt x="0" y="36004"/>
                  </a:lnTo>
                  <a:lnTo>
                    <a:pt x="0" y="149301"/>
                  </a:lnTo>
                  <a:lnTo>
                    <a:pt x="10498" y="174711"/>
                  </a:lnTo>
                  <a:lnTo>
                    <a:pt x="35866" y="185305"/>
                  </a:lnTo>
                  <a:lnTo>
                    <a:pt x="36004" y="185305"/>
                  </a:lnTo>
                  <a:lnTo>
                    <a:pt x="638479" y="185305"/>
                  </a:lnTo>
                  <a:lnTo>
                    <a:pt x="663894" y="174802"/>
                  </a:lnTo>
                  <a:lnTo>
                    <a:pt x="674484" y="149439"/>
                  </a:lnTo>
                  <a:lnTo>
                    <a:pt x="674484" y="149301"/>
                  </a:lnTo>
                  <a:lnTo>
                    <a:pt x="674484" y="36004"/>
                  </a:lnTo>
                  <a:lnTo>
                    <a:pt x="663985" y="10589"/>
                  </a:lnTo>
                  <a:lnTo>
                    <a:pt x="638618" y="0"/>
                  </a:lnTo>
                  <a:lnTo>
                    <a:pt x="638479" y="0"/>
                  </a:lnTo>
                  <a:lnTo>
                    <a:pt x="36004" y="0"/>
                  </a:lnTo>
                  <a:close/>
                </a:path>
              </a:pathLst>
            </a:custGeom>
            <a:ln w="9525">
              <a:solidFill>
                <a:srgbClr val="00ADEF"/>
              </a:solidFill>
            </a:ln>
          </p:spPr>
          <p:txBody>
            <a:bodyPr wrap="square" lIns="0" tIns="0" rIns="0" bIns="0" rtlCol="0">
              <a:noAutofit/>
            </a:bodyPr>
            <a:lstStyle/>
            <a:p>
              <a:endParaRPr/>
            </a:p>
          </p:txBody>
        </p:sp>
        <p:sp>
          <p:nvSpPr>
            <p:cNvPr id="57" name="object 57"/>
            <p:cNvSpPr/>
            <p:nvPr/>
          </p:nvSpPr>
          <p:spPr>
            <a:xfrm>
              <a:off x="2046157" y="7192058"/>
              <a:ext cx="547484" cy="185305"/>
            </a:xfrm>
            <a:custGeom>
              <a:avLst/>
              <a:gdLst/>
              <a:ahLst/>
              <a:cxnLst/>
              <a:rect l="l" t="t" r="r" b="b"/>
              <a:pathLst>
                <a:path w="547484" h="185305">
                  <a:moveTo>
                    <a:pt x="36004" y="0"/>
                  </a:moveTo>
                  <a:lnTo>
                    <a:pt x="10589" y="10498"/>
                  </a:lnTo>
                  <a:lnTo>
                    <a:pt x="0" y="35866"/>
                  </a:lnTo>
                  <a:lnTo>
                    <a:pt x="0" y="36004"/>
                  </a:lnTo>
                  <a:lnTo>
                    <a:pt x="0" y="149301"/>
                  </a:lnTo>
                  <a:lnTo>
                    <a:pt x="10498" y="174711"/>
                  </a:lnTo>
                  <a:lnTo>
                    <a:pt x="35866" y="185305"/>
                  </a:lnTo>
                  <a:lnTo>
                    <a:pt x="36004" y="185305"/>
                  </a:lnTo>
                  <a:lnTo>
                    <a:pt x="511479" y="185305"/>
                  </a:lnTo>
                  <a:lnTo>
                    <a:pt x="536894" y="174802"/>
                  </a:lnTo>
                  <a:lnTo>
                    <a:pt x="547484" y="149439"/>
                  </a:lnTo>
                  <a:lnTo>
                    <a:pt x="547484" y="149301"/>
                  </a:lnTo>
                  <a:lnTo>
                    <a:pt x="547484" y="36004"/>
                  </a:lnTo>
                  <a:lnTo>
                    <a:pt x="536985" y="10589"/>
                  </a:lnTo>
                  <a:lnTo>
                    <a:pt x="511618" y="0"/>
                  </a:lnTo>
                  <a:lnTo>
                    <a:pt x="511479" y="0"/>
                  </a:lnTo>
                  <a:lnTo>
                    <a:pt x="36004" y="0"/>
                  </a:lnTo>
                  <a:close/>
                </a:path>
              </a:pathLst>
            </a:custGeom>
            <a:ln w="9525">
              <a:solidFill>
                <a:srgbClr val="00ADEF"/>
              </a:solidFill>
            </a:ln>
          </p:spPr>
          <p:txBody>
            <a:bodyPr wrap="square" lIns="0" tIns="0" rIns="0" bIns="0" rtlCol="0">
              <a:noAutofit/>
            </a:bodyPr>
            <a:lstStyle/>
            <a:p>
              <a:endParaRPr/>
            </a:p>
          </p:txBody>
        </p:sp>
        <p:sp>
          <p:nvSpPr>
            <p:cNvPr id="58" name="object 58"/>
            <p:cNvSpPr/>
            <p:nvPr/>
          </p:nvSpPr>
          <p:spPr>
            <a:xfrm>
              <a:off x="468492" y="2877343"/>
              <a:ext cx="4237226" cy="3327983"/>
            </a:xfrm>
            <a:prstGeom prst="rect">
              <a:avLst/>
            </a:prstGeom>
            <a:blipFill>
              <a:blip r:embed="rId2" cstate="print"/>
              <a:stretch>
                <a:fillRect/>
              </a:stretch>
            </a:blipFill>
          </p:spPr>
          <p:txBody>
            <a:bodyPr wrap="square" lIns="0" tIns="0" rIns="0" bIns="0" rtlCol="0">
              <a:noAutofit/>
            </a:bodyPr>
            <a:lstStyle/>
            <a:p>
              <a:endParaRPr/>
            </a:p>
          </p:txBody>
        </p:sp>
        <p:sp>
          <p:nvSpPr>
            <p:cNvPr id="31" name="object 31"/>
            <p:cNvSpPr/>
            <p:nvPr/>
          </p:nvSpPr>
          <p:spPr>
            <a:xfrm>
              <a:off x="6021550"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32" name="object 32"/>
            <p:cNvSpPr/>
            <p:nvPr/>
          </p:nvSpPr>
          <p:spPr>
            <a:xfrm>
              <a:off x="63847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33" name="object 33"/>
            <p:cNvSpPr/>
            <p:nvPr/>
          </p:nvSpPr>
          <p:spPr>
            <a:xfrm>
              <a:off x="6688795"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34" name="object 34"/>
            <p:cNvSpPr/>
            <p:nvPr/>
          </p:nvSpPr>
          <p:spPr>
            <a:xfrm>
              <a:off x="66944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35" name="object 35"/>
            <p:cNvSpPr/>
            <p:nvPr/>
          </p:nvSpPr>
          <p:spPr>
            <a:xfrm>
              <a:off x="60410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36" name="object 36"/>
            <p:cNvSpPr/>
            <p:nvPr/>
          </p:nvSpPr>
          <p:spPr>
            <a:xfrm>
              <a:off x="60508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7" name="object 37"/>
            <p:cNvSpPr/>
            <p:nvPr/>
          </p:nvSpPr>
          <p:spPr>
            <a:xfrm>
              <a:off x="5473804" y="-8"/>
              <a:ext cx="1376502" cy="1332001"/>
            </a:xfrm>
            <a:custGeom>
              <a:avLst/>
              <a:gdLst/>
              <a:ahLst/>
              <a:cxnLst/>
              <a:rect l="l" t="t" r="r" b="b"/>
              <a:pathLst>
                <a:path w="1376502" h="1332001">
                  <a:moveTo>
                    <a:pt x="260515" y="216001"/>
                  </a:moveTo>
                  <a:lnTo>
                    <a:pt x="1376502" y="216001"/>
                  </a:lnTo>
                  <a:lnTo>
                    <a:pt x="1376502" y="8"/>
                  </a:lnTo>
                  <a:lnTo>
                    <a:pt x="0" y="8"/>
                  </a:lnTo>
                  <a:lnTo>
                    <a:pt x="25" y="1332001"/>
                  </a:lnTo>
                  <a:lnTo>
                    <a:pt x="260515" y="1332001"/>
                  </a:lnTo>
                  <a:lnTo>
                    <a:pt x="260515" y="216001"/>
                  </a:lnTo>
                  <a:close/>
                </a:path>
              </a:pathLst>
            </a:custGeom>
            <a:solidFill>
              <a:srgbClr val="43C7F4"/>
            </a:solidFill>
          </p:spPr>
          <p:txBody>
            <a:bodyPr wrap="square" lIns="0" tIns="0" rIns="0" bIns="0" rtlCol="0">
              <a:noAutofit/>
            </a:bodyPr>
            <a:lstStyle/>
            <a:p>
              <a:endParaRPr/>
            </a:p>
          </p:txBody>
        </p:sp>
        <p:sp>
          <p:nvSpPr>
            <p:cNvPr id="38" name="object 38"/>
            <p:cNvSpPr/>
            <p:nvPr/>
          </p:nvSpPr>
          <p:spPr>
            <a:xfrm>
              <a:off x="4095494" y="-8"/>
              <a:ext cx="1376514" cy="1332001"/>
            </a:xfrm>
            <a:custGeom>
              <a:avLst/>
              <a:gdLst/>
              <a:ahLst/>
              <a:cxnLst/>
              <a:rect l="l" t="t" r="r" b="b"/>
              <a:pathLst>
                <a:path w="1376514" h="1332001">
                  <a:moveTo>
                    <a:pt x="1376514" y="8"/>
                  </a:moveTo>
                  <a:lnTo>
                    <a:pt x="0" y="8"/>
                  </a:lnTo>
                  <a:lnTo>
                    <a:pt x="0" y="216001"/>
                  </a:lnTo>
                  <a:lnTo>
                    <a:pt x="1115999" y="216001"/>
                  </a:lnTo>
                  <a:lnTo>
                    <a:pt x="1115999" y="1332001"/>
                  </a:lnTo>
                  <a:lnTo>
                    <a:pt x="1376489" y="1332001"/>
                  </a:lnTo>
                  <a:lnTo>
                    <a:pt x="1376514" y="8"/>
                  </a:lnTo>
                  <a:close/>
                </a:path>
              </a:pathLst>
            </a:custGeom>
            <a:solidFill>
              <a:srgbClr val="AAE0F9"/>
            </a:solidFill>
          </p:spPr>
          <p:txBody>
            <a:bodyPr wrap="square" lIns="0" tIns="0" rIns="0" bIns="0" rtlCol="0">
              <a:noAutofit/>
            </a:bodyPr>
            <a:lstStyle/>
            <a:p>
              <a:endParaRPr/>
            </a:p>
          </p:txBody>
        </p:sp>
        <p:sp>
          <p:nvSpPr>
            <p:cNvPr id="30" name="object 30"/>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29" name="object 29"/>
            <p:cNvSpPr txBox="1"/>
            <p:nvPr/>
          </p:nvSpPr>
          <p:spPr>
            <a:xfrm>
              <a:off x="1168100" y="263579"/>
              <a:ext cx="1283970" cy="152400"/>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Dios da el poder</a:t>
              </a:r>
              <a:endParaRPr lang="es-ES" sz="1000" dirty="0">
                <a:latin typeface="Malgun Gothic"/>
                <a:cs typeface="Malgun Gothic"/>
              </a:endParaRPr>
            </a:p>
          </p:txBody>
        </p:sp>
        <p:sp>
          <p:nvSpPr>
            <p:cNvPr id="28" name="object 28"/>
            <p:cNvSpPr txBox="1"/>
            <p:nvPr/>
          </p:nvSpPr>
          <p:spPr>
            <a:xfrm>
              <a:off x="450800" y="341650"/>
              <a:ext cx="487172" cy="863600"/>
            </a:xfrm>
            <a:prstGeom prst="rect">
              <a:avLst/>
            </a:prstGeom>
          </p:spPr>
          <p:txBody>
            <a:bodyPr wrap="square" lIns="0" tIns="43180" rIns="0" bIns="0" rtlCol="0">
              <a:noAutofit/>
            </a:bodyPr>
            <a:lstStyle/>
            <a:p>
              <a:pPr marL="12700">
                <a:lnSpc>
                  <a:spcPts val="6800"/>
                </a:lnSpc>
              </a:pPr>
              <a:r>
                <a:rPr sz="6600" b="1" spc="-659" dirty="0">
                  <a:latin typeface="Times New Roman"/>
                  <a:cs typeface="Times New Roman"/>
                </a:rPr>
                <a:t>7</a:t>
              </a:r>
              <a:endParaRPr sz="6600">
                <a:latin typeface="Times New Roman"/>
                <a:cs typeface="Times New Roman"/>
              </a:endParaRPr>
            </a:p>
          </p:txBody>
        </p:sp>
        <p:sp>
          <p:nvSpPr>
            <p:cNvPr id="27" name="object 27"/>
            <p:cNvSpPr txBox="1"/>
            <p:nvPr/>
          </p:nvSpPr>
          <p:spPr>
            <a:xfrm>
              <a:off x="1142700" y="560717"/>
              <a:ext cx="3884800" cy="690369"/>
            </a:xfrm>
            <a:prstGeom prst="rect">
              <a:avLst/>
            </a:prstGeom>
          </p:spPr>
          <p:txBody>
            <a:bodyPr wrap="square" lIns="0" tIns="15843" rIns="0" bIns="0" rtlCol="0">
              <a:noAutofit/>
            </a:bodyPr>
            <a:lstStyle/>
            <a:p>
              <a:pPr marL="12700">
                <a:lnSpc>
                  <a:spcPts val="2495"/>
                </a:lnSpc>
              </a:pPr>
              <a:r>
                <a:rPr lang="es-ES" sz="2400" dirty="0">
                  <a:latin typeface="Times New Roman" panose="02020603050405020304" pitchFamily="18" charset="0"/>
                  <a:cs typeface="Times New Roman" panose="02020603050405020304" pitchFamily="18" charset="0"/>
                </a:rPr>
                <a:t>Moisés, el líder de los israelitas</a:t>
              </a:r>
              <a:endParaRPr sz="2400" dirty="0">
                <a:latin typeface="Times New Roman" panose="02020603050405020304" pitchFamily="18" charset="0"/>
                <a:cs typeface="Times New Roman" panose="02020603050405020304" pitchFamily="18" charset="0"/>
              </a:endParaRPr>
            </a:p>
            <a:p>
              <a:pPr marL="25400" marR="46100">
                <a:lnSpc>
                  <a:spcPct val="143312"/>
                </a:lnSpc>
                <a:spcBef>
                  <a:spcPts val="125"/>
                </a:spcBef>
              </a:pPr>
              <a:r>
                <a:rPr lang="es-ES" sz="900" dirty="0">
                  <a:latin typeface="Malgun Gothic"/>
                  <a:cs typeface="Malgun Gothic"/>
                </a:rPr>
                <a:t>Éx</a:t>
              </a:r>
              <a:r>
                <a:rPr sz="900" dirty="0">
                  <a:latin typeface="Malgun Gothic"/>
                  <a:cs typeface="Malgun Gothic"/>
                </a:rPr>
                <a:t> 3~5, </a:t>
              </a:r>
              <a:r>
                <a:rPr lang="es-ES" sz="900" dirty="0">
                  <a:latin typeface="Malgun Gothic"/>
                  <a:cs typeface="Malgun Gothic"/>
                </a:rPr>
                <a:t>Hch</a:t>
              </a:r>
              <a:r>
                <a:rPr sz="900" dirty="0">
                  <a:latin typeface="Malgun Gothic"/>
                  <a:cs typeface="Malgun Gothic"/>
                </a:rPr>
                <a:t> 7:17~44</a:t>
              </a:r>
            </a:p>
            <a:p>
              <a:pPr marL="25400" marR="46100">
                <a:lnSpc>
                  <a:spcPts val="1080"/>
                </a:lnSpc>
                <a:spcBef>
                  <a:spcPts val="54"/>
                </a:spcBef>
              </a:pPr>
              <a:r>
                <a:rPr lang="es-ES" sz="900" dirty="0">
                  <a:latin typeface="Malgun Gothic"/>
                  <a:cs typeface="Malgun Gothic"/>
                </a:rPr>
                <a:t>Himnario 221 </a:t>
              </a:r>
              <a:r>
                <a:rPr sz="900" dirty="0">
                  <a:latin typeface="Malgun Gothic"/>
                  <a:cs typeface="Malgun Gothic"/>
                </a:rPr>
                <a:t>(</a:t>
              </a:r>
              <a:r>
                <a:rPr lang="es-ES" sz="900" dirty="0">
                  <a:latin typeface="Malgun Gothic"/>
                  <a:cs typeface="Malgun Gothic"/>
                </a:rPr>
                <a:t>Es cargo que me dio</a:t>
              </a:r>
              <a:r>
                <a:rPr sz="900" dirty="0">
                  <a:latin typeface="Malgun Gothic"/>
                  <a:cs typeface="Malgun Gothic"/>
                </a:rPr>
                <a:t>)</a:t>
              </a:r>
            </a:p>
          </p:txBody>
        </p:sp>
        <p:sp>
          <p:nvSpPr>
            <p:cNvPr id="25" name="object 25"/>
            <p:cNvSpPr txBox="1"/>
            <p:nvPr/>
          </p:nvSpPr>
          <p:spPr>
            <a:xfrm>
              <a:off x="6008286" y="1262789"/>
              <a:ext cx="4509914" cy="997259"/>
            </a:xfrm>
            <a:prstGeom prst="rect">
              <a:avLst/>
            </a:prstGeom>
          </p:spPr>
          <p:txBody>
            <a:bodyPr wrap="square" lIns="0" tIns="6604" rIns="0" bIns="0" rtlCol="0">
              <a:noAutofit/>
            </a:bodyPr>
            <a:lstStyle/>
            <a:p>
              <a:pPr indent="120650" algn="just"/>
              <a:r>
                <a:rPr lang="es-ES" sz="900" dirty="0">
                  <a:latin typeface="Malgun Gothic"/>
                  <a:cs typeface="Malgun Gothic"/>
                </a:rPr>
                <a:t>Moisés, quien fue llamado y recibió la misión de Dios en una zarza que ardía en el desierto, se convirtió en el instrumento de Dios, infligió diez plagas en Egipto y libró a los israelitas de la mano de Faraón. Además, después de dividir el Mar Rojo y atravesarlo como tierra, guió a los israelitas al monte Sinaí. Allí Moisés recibió la ley de Dios, la entregó al pueblo y estableció el pacto del monte Sinaí. Además, construyó el tabernáculo según el modelo que Dios le mostró para habitar entre ellos, y estableció un sistema de sacrificios.</a:t>
              </a:r>
            </a:p>
          </p:txBody>
        </p:sp>
        <p:sp>
          <p:nvSpPr>
            <p:cNvPr id="23" name="object 23"/>
            <p:cNvSpPr txBox="1"/>
            <p:nvPr/>
          </p:nvSpPr>
          <p:spPr>
            <a:xfrm>
              <a:off x="1286158" y="1666858"/>
              <a:ext cx="3129883" cy="124469"/>
            </a:xfrm>
            <a:prstGeom prst="rect">
              <a:avLst/>
            </a:prstGeom>
          </p:spPr>
          <p:txBody>
            <a:bodyPr wrap="square" lIns="0" tIns="6635" rIns="0" bIns="0" rtlCol="0">
              <a:noAutofit/>
            </a:bodyPr>
            <a:lstStyle/>
            <a:p>
              <a:pPr marL="12700">
                <a:lnSpc>
                  <a:spcPts val="1045"/>
                </a:lnSpc>
              </a:pPr>
              <a:r>
                <a:rPr sz="900" dirty="0">
                  <a:latin typeface="Malgun Gothic"/>
                  <a:cs typeface="Malgun Gothic"/>
                </a:rPr>
                <a:t>1. </a:t>
              </a:r>
              <a:r>
                <a:rPr lang="es-ES" sz="900" dirty="0">
                  <a:latin typeface="Malgun Gothic"/>
                  <a:cs typeface="Malgun Gothic"/>
                </a:rPr>
                <a:t>Conocer la vida de Moisés, el hombre de Dios.</a:t>
              </a:r>
            </a:p>
          </p:txBody>
        </p:sp>
        <p:sp>
          <p:nvSpPr>
            <p:cNvPr id="20" name="object 20"/>
            <p:cNvSpPr txBox="1"/>
            <p:nvPr/>
          </p:nvSpPr>
          <p:spPr>
            <a:xfrm>
              <a:off x="1286159" y="1920833"/>
              <a:ext cx="3419559" cy="157476"/>
            </a:xfrm>
            <a:prstGeom prst="rect">
              <a:avLst/>
            </a:prstGeom>
          </p:spPr>
          <p:txBody>
            <a:bodyPr wrap="square" lIns="0" tIns="6635" rIns="0" bIns="0" rtlCol="0">
              <a:noAutofit/>
            </a:bodyPr>
            <a:lstStyle/>
            <a:p>
              <a:pPr marL="12700">
                <a:lnSpc>
                  <a:spcPts val="1045"/>
                </a:lnSpc>
              </a:pPr>
              <a:r>
                <a:rPr sz="900" dirty="0">
                  <a:latin typeface="Malgun Gothic"/>
                  <a:cs typeface="Malgun Gothic"/>
                </a:rPr>
                <a:t>2. </a:t>
              </a:r>
              <a:r>
                <a:rPr lang="es-ES" sz="900" dirty="0">
                  <a:latin typeface="Malgun Gothic"/>
                  <a:cs typeface="Malgun Gothic"/>
                </a:rPr>
                <a:t>Conocer qué aspecto de Moisés es una sombra de Jesús.</a:t>
              </a:r>
              <a:endParaRPr sz="900" dirty="0">
                <a:latin typeface="Malgun Gothic"/>
                <a:cs typeface="Malgun Gothic"/>
              </a:endParaRPr>
            </a:p>
          </p:txBody>
        </p:sp>
        <p:sp>
          <p:nvSpPr>
            <p:cNvPr id="19" name="object 19"/>
            <p:cNvSpPr txBox="1"/>
            <p:nvPr/>
          </p:nvSpPr>
          <p:spPr>
            <a:xfrm>
              <a:off x="6008286" y="2314493"/>
              <a:ext cx="4515235" cy="1533607"/>
            </a:xfrm>
            <a:prstGeom prst="rect">
              <a:avLst/>
            </a:prstGeom>
          </p:spPr>
          <p:txBody>
            <a:bodyPr wrap="square" lIns="0" tIns="6604" rIns="0" bIns="0" rtlCol="0">
              <a:noAutofit/>
            </a:bodyPr>
            <a:lstStyle/>
            <a:p>
              <a:pPr marR="16785" indent="120650" algn="just"/>
              <a:r>
                <a:rPr lang="es-ES" sz="900" dirty="0">
                  <a:latin typeface="Malgun Gothic"/>
                  <a:cs typeface="Malgun Gothic"/>
                </a:rPr>
                <a:t>Después de eso, durante unos 40 años, Moisés predicó la voluntad de Dios al pueblo y desempeñó el papel de mediador y guía para orar a Dios por los pecados del pueblo. Cuando el agua y la comida se agotaron en el desierto, golpeó una roca para hacer agua y bajó el maná para que el pueblo lo comiera. En Refidim, cuando los israelitas lucharon contra Amalec, lideró la victoria a través de la oración y salvó al pueblo que estaba muriendo por ser mordido por serpientes de fuego con una serpiente de bronce. En todo esto, Moisés fue un obrero fiel de Dios y de toda la casa de Dios. Sin embargo, Moisés se peleó con el pueblo en Cades y terminó su vida a los 120 años en Nebo, en las llanuras de Moab, sin poder pisar la tierra de Canaán, que Dios prometió, al mostrarse a sí mismo y no a la santidad de Dios ante los israelitas.</a:t>
              </a:r>
            </a:p>
          </p:txBody>
        </p:sp>
        <p:sp>
          <p:nvSpPr>
            <p:cNvPr id="18" name="object 18"/>
            <p:cNvSpPr txBox="1"/>
            <p:nvPr/>
          </p:nvSpPr>
          <p:spPr>
            <a:xfrm>
              <a:off x="6008286" y="3930094"/>
              <a:ext cx="4509926" cy="836279"/>
            </a:xfrm>
            <a:prstGeom prst="rect">
              <a:avLst/>
            </a:prstGeom>
          </p:spPr>
          <p:txBody>
            <a:bodyPr wrap="square" lIns="0" tIns="6604" rIns="0" bIns="0" rtlCol="0">
              <a:noAutofit/>
            </a:bodyPr>
            <a:lstStyle/>
            <a:p>
              <a:pPr indent="120650" algn="just"/>
              <a:r>
                <a:rPr lang="es-ES" sz="900" dirty="0">
                  <a:latin typeface="Malgun Gothic"/>
                  <a:cs typeface="Malgun Gothic"/>
                </a:rPr>
                <a:t>Moisés, quien salvó a los israelitas de la mano de Faraón y los guió a Canaán, es un modelo de Jesucristo que más tarde salvó a los pecadores del mundo que gemían, siendo siervos del diablo. Y la razón por la que los israelitas fueron guiados por Moisés en el desierto hasta que entraron en Canaán es para mostrarnos como modelo que incluso los salvos deben seguir la guía del Señor hasta que entren en el reino de los cielos.</a:t>
              </a:r>
            </a:p>
          </p:txBody>
        </p:sp>
        <p:sp>
          <p:nvSpPr>
            <p:cNvPr id="17" name="object 17"/>
            <p:cNvSpPr txBox="1"/>
            <p:nvPr/>
          </p:nvSpPr>
          <p:spPr>
            <a:xfrm>
              <a:off x="6042498" y="5024970"/>
              <a:ext cx="1535235" cy="193588"/>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6" name="object 16"/>
            <p:cNvSpPr txBox="1"/>
            <p:nvPr/>
          </p:nvSpPr>
          <p:spPr>
            <a:xfrm>
              <a:off x="446299" y="6801160"/>
              <a:ext cx="3221240" cy="152400"/>
            </a:xfrm>
            <a:prstGeom prst="rect">
              <a:avLst/>
            </a:prstGeom>
          </p:spPr>
          <p:txBody>
            <a:bodyPr wrap="square" lIns="0" tIns="7302" rIns="0" bIns="0" rtlCol="0">
              <a:noAutofit/>
            </a:bodyPr>
            <a:lstStyle/>
            <a:p>
              <a:pPr marL="12700">
                <a:lnSpc>
                  <a:spcPts val="1150"/>
                </a:lnSpc>
              </a:pPr>
              <a:r>
                <a:rPr sz="1000" spc="-112" dirty="0">
                  <a:solidFill>
                    <a:srgbClr val="00ADEF"/>
                  </a:solidFill>
                  <a:latin typeface="Malgun Gothic"/>
                  <a:cs typeface="Malgun Gothic"/>
                </a:rPr>
                <a:t>이 사람이 백성을 인도하여 나오게 하고 애굽과 홍해와 광야에서</a:t>
              </a:r>
              <a:endParaRPr sz="1000">
                <a:latin typeface="Malgun Gothic"/>
                <a:cs typeface="Malgun Gothic"/>
              </a:endParaRPr>
            </a:p>
          </p:txBody>
        </p:sp>
        <p:sp>
          <p:nvSpPr>
            <p:cNvPr id="15" name="object 15"/>
            <p:cNvSpPr txBox="1"/>
            <p:nvPr/>
          </p:nvSpPr>
          <p:spPr>
            <a:xfrm>
              <a:off x="4435382" y="6801160"/>
              <a:ext cx="529970" cy="152400"/>
            </a:xfrm>
            <a:prstGeom prst="rect">
              <a:avLst/>
            </a:prstGeom>
          </p:spPr>
          <p:txBody>
            <a:bodyPr wrap="square" lIns="0" tIns="7302" rIns="0" bIns="0" rtlCol="0">
              <a:noAutofit/>
            </a:bodyPr>
            <a:lstStyle/>
            <a:p>
              <a:pPr marL="12700">
                <a:lnSpc>
                  <a:spcPts val="1150"/>
                </a:lnSpc>
              </a:pPr>
              <a:r>
                <a:rPr sz="1000" spc="-58" dirty="0">
                  <a:solidFill>
                    <a:srgbClr val="00ADEF"/>
                  </a:solidFill>
                  <a:latin typeface="Malgun Gothic"/>
                  <a:cs typeface="Malgun Gothic"/>
                </a:rPr>
                <a:t>간 기사와</a:t>
              </a:r>
              <a:endParaRPr sz="1000">
                <a:latin typeface="Malgun Gothic"/>
                <a:cs typeface="Malgun Gothic"/>
              </a:endParaRPr>
            </a:p>
          </p:txBody>
        </p:sp>
        <p:sp>
          <p:nvSpPr>
            <p:cNvPr id="14" name="object 14"/>
            <p:cNvSpPr txBox="1"/>
            <p:nvPr/>
          </p:nvSpPr>
          <p:spPr>
            <a:xfrm>
              <a:off x="446299" y="7004360"/>
              <a:ext cx="4511103" cy="152400"/>
            </a:xfrm>
            <a:prstGeom prst="rect">
              <a:avLst/>
            </a:prstGeom>
          </p:spPr>
          <p:txBody>
            <a:bodyPr wrap="square" lIns="0" tIns="7302" rIns="0" bIns="0" rtlCol="0">
              <a:noAutofit/>
            </a:bodyPr>
            <a:lstStyle/>
            <a:p>
              <a:pPr marL="12700">
                <a:lnSpc>
                  <a:spcPts val="1150"/>
                </a:lnSpc>
              </a:pPr>
              <a:r>
                <a:rPr sz="1000" spc="-115" dirty="0">
                  <a:solidFill>
                    <a:srgbClr val="00ADEF"/>
                  </a:solidFill>
                  <a:latin typeface="Malgun Gothic"/>
                  <a:cs typeface="Malgun Gothic"/>
                </a:rPr>
                <a:t>표적을 행하였느니라 이스라엘 자손을 대하여 하나님이 너희 형제 가운데서 나와 같은 선지</a:t>
              </a:r>
              <a:endParaRPr sz="1000">
                <a:latin typeface="Malgun Gothic"/>
                <a:cs typeface="Malgun Gothic"/>
              </a:endParaRPr>
            </a:p>
          </p:txBody>
        </p:sp>
        <p:sp>
          <p:nvSpPr>
            <p:cNvPr id="13" name="object 13"/>
            <p:cNvSpPr txBox="1"/>
            <p:nvPr/>
          </p:nvSpPr>
          <p:spPr>
            <a:xfrm>
              <a:off x="446299" y="7207560"/>
              <a:ext cx="1567180" cy="152400"/>
            </a:xfrm>
            <a:prstGeom prst="rect">
              <a:avLst/>
            </a:prstGeom>
          </p:spPr>
          <p:txBody>
            <a:bodyPr wrap="square" lIns="0" tIns="7302" rIns="0" bIns="0" rtlCol="0">
              <a:noAutofit/>
            </a:bodyPr>
            <a:lstStyle/>
            <a:p>
              <a:pPr marL="12700">
                <a:lnSpc>
                  <a:spcPts val="1150"/>
                </a:lnSpc>
              </a:pPr>
              <a:r>
                <a:rPr sz="1000" spc="-98" dirty="0">
                  <a:solidFill>
                    <a:srgbClr val="00ADEF"/>
                  </a:solidFill>
                  <a:latin typeface="Malgun Gothic"/>
                  <a:cs typeface="Malgun Gothic"/>
                </a:rPr>
                <a:t>자를 세우리라 하던 자가 곧 이</a:t>
              </a:r>
              <a:endParaRPr sz="1000">
                <a:latin typeface="Malgun Gothic"/>
                <a:cs typeface="Malgun Gothic"/>
              </a:endParaRPr>
            </a:p>
          </p:txBody>
        </p:sp>
        <p:sp>
          <p:nvSpPr>
            <p:cNvPr id="12" name="object 12"/>
            <p:cNvSpPr txBox="1"/>
            <p:nvPr/>
          </p:nvSpPr>
          <p:spPr>
            <a:xfrm>
              <a:off x="2610379" y="7207560"/>
              <a:ext cx="880363" cy="152400"/>
            </a:xfrm>
            <a:prstGeom prst="rect">
              <a:avLst/>
            </a:prstGeom>
          </p:spPr>
          <p:txBody>
            <a:bodyPr wrap="square" lIns="0" tIns="7302" rIns="0" bIns="0" rtlCol="0">
              <a:noAutofit/>
            </a:bodyPr>
            <a:lstStyle/>
            <a:p>
              <a:pPr marL="12700">
                <a:lnSpc>
                  <a:spcPts val="1150"/>
                </a:lnSpc>
              </a:pPr>
              <a:r>
                <a:rPr sz="1000" spc="-32" dirty="0">
                  <a:solidFill>
                    <a:srgbClr val="00ADEF"/>
                  </a:solidFill>
                  <a:latin typeface="Malgun Gothic"/>
                  <a:cs typeface="Malgun Gothic"/>
                </a:rPr>
                <a:t>라 (행 7:36~37)</a:t>
              </a:r>
              <a:endParaRPr sz="1000">
                <a:latin typeface="Malgun Gothic"/>
                <a:cs typeface="Malgun Gothic"/>
              </a:endParaRPr>
            </a:p>
          </p:txBody>
        </p:sp>
        <p:sp>
          <p:nvSpPr>
            <p:cNvPr id="11" name="object 11"/>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66</a:t>
              </a:r>
              <a:endParaRPr sz="1000">
                <a:latin typeface="Times New Roman"/>
                <a:cs typeface="Times New Roman"/>
              </a:endParaRPr>
            </a:p>
          </p:txBody>
        </p:sp>
        <p:sp>
          <p:nvSpPr>
            <p:cNvPr id="10" name="object 10"/>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67</a:t>
              </a:r>
              <a:endParaRPr sz="1000">
                <a:latin typeface="Times New Roman"/>
                <a:cs typeface="Times New Roman"/>
              </a:endParaRPr>
            </a:p>
          </p:txBody>
        </p:sp>
        <p:sp>
          <p:nvSpPr>
            <p:cNvPr id="9" name="object 9"/>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337450"/>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627751"/>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5918050"/>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200658"/>
              <a:ext cx="446399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490958"/>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784858"/>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075158"/>
              <a:ext cx="4463999" cy="152400"/>
            </a:xfrm>
            <a:prstGeom prst="rect">
              <a:avLst/>
            </a:prstGeom>
          </p:spPr>
          <p:txBody>
            <a:bodyPr wrap="square" lIns="0" tIns="0" rIns="0" bIns="0" rtlCol="0">
              <a:noAutofit/>
            </a:bodyPr>
            <a:lstStyle/>
            <a:p>
              <a:pPr marL="25400">
                <a:lnSpc>
                  <a:spcPts val="1000"/>
                </a:lnSpc>
              </a:pPr>
              <a:endParaRPr sz="1000"/>
            </a:p>
          </p:txBody>
        </p:sp>
        <p:sp>
          <p:nvSpPr>
            <p:cNvPr id="59" name="object 16">
              <a:extLst>
                <a:ext uri="{FF2B5EF4-FFF2-40B4-BE49-F238E27FC236}">
                  <a16:creationId xmlns:a16="http://schemas.microsoft.com/office/drawing/2014/main" id="{3C13BFC5-3C7E-4DFA-B3B3-083EDA9D7914}"/>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60" name="object 11">
              <a:extLst>
                <a:ext uri="{FF2B5EF4-FFF2-40B4-BE49-F238E27FC236}">
                  <a16:creationId xmlns:a16="http://schemas.microsoft.com/office/drawing/2014/main" id="{196667F8-BC97-4979-87C5-336B3272A78F}"/>
                </a:ext>
              </a:extLst>
            </p:cNvPr>
            <p:cNvSpPr txBox="1"/>
            <p:nvPr/>
          </p:nvSpPr>
          <p:spPr>
            <a:xfrm>
              <a:off x="515282" y="1714500"/>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61" name="object 11">
              <a:extLst>
                <a:ext uri="{FF2B5EF4-FFF2-40B4-BE49-F238E27FC236}">
                  <a16:creationId xmlns:a16="http://schemas.microsoft.com/office/drawing/2014/main" id="{878CBE41-4488-462E-A1DC-8ED568CEBC6F}"/>
                </a:ext>
              </a:extLst>
            </p:cNvPr>
            <p:cNvSpPr txBox="1"/>
            <p:nvPr/>
          </p:nvSpPr>
          <p:spPr>
            <a:xfrm>
              <a:off x="6070367" y="5207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pic>
          <p:nvPicPr>
            <p:cNvPr id="22" name="그림 21">
              <a:extLst>
                <a:ext uri="{FF2B5EF4-FFF2-40B4-BE49-F238E27FC236}">
                  <a16:creationId xmlns:a16="http://schemas.microsoft.com/office/drawing/2014/main" id="{0BF8881B-4822-4350-8CEC-7D73F786BF38}"/>
                </a:ext>
              </a:extLst>
            </p:cNvPr>
            <p:cNvPicPr>
              <a:picLocks noChangeAspect="1"/>
            </p:cNvPicPr>
            <p:nvPr/>
          </p:nvPicPr>
          <p:blipFill>
            <a:blip r:embed="rId3"/>
            <a:stretch>
              <a:fillRect/>
            </a:stretch>
          </p:blipFill>
          <p:spPr>
            <a:xfrm>
              <a:off x="359849" y="6737916"/>
              <a:ext cx="4667651" cy="702367"/>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그룹 16">
            <a:extLst>
              <a:ext uri="{FF2B5EF4-FFF2-40B4-BE49-F238E27FC236}">
                <a16:creationId xmlns:a16="http://schemas.microsoft.com/office/drawing/2014/main" id="{4385AE8F-6C11-4E3A-8A14-53099CF96BA6}"/>
              </a:ext>
            </a:extLst>
          </p:cNvPr>
          <p:cNvGrpSpPr/>
          <p:nvPr/>
        </p:nvGrpSpPr>
        <p:grpSpPr>
          <a:xfrm>
            <a:off x="188400" y="467055"/>
            <a:ext cx="10567543" cy="7290341"/>
            <a:chOff x="188400" y="467055"/>
            <a:chExt cx="10567543" cy="7290341"/>
          </a:xfrm>
        </p:grpSpPr>
        <p:sp>
          <p:nvSpPr>
            <p:cNvPr id="84" name="object 84"/>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85" name="object 85"/>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86" name="object 86"/>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87" name="object 87"/>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88" name="object 88"/>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89" name="object 89"/>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82" name="object 82"/>
            <p:cNvSpPr/>
            <p:nvPr/>
          </p:nvSpPr>
          <p:spPr>
            <a:xfrm>
              <a:off x="6017294" y="9913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83" name="object 83"/>
            <p:cNvSpPr/>
            <p:nvPr/>
          </p:nvSpPr>
          <p:spPr>
            <a:xfrm>
              <a:off x="6054835" y="10289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80" name="object 80"/>
            <p:cNvSpPr/>
            <p:nvPr/>
          </p:nvSpPr>
          <p:spPr>
            <a:xfrm>
              <a:off x="6017294" y="29880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81" name="object 81"/>
            <p:cNvSpPr/>
            <p:nvPr/>
          </p:nvSpPr>
          <p:spPr>
            <a:xfrm>
              <a:off x="6054835" y="30256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78" name="object 78"/>
            <p:cNvSpPr/>
            <p:nvPr/>
          </p:nvSpPr>
          <p:spPr>
            <a:xfrm>
              <a:off x="6017294" y="49953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79" name="object 79"/>
            <p:cNvSpPr/>
            <p:nvPr/>
          </p:nvSpPr>
          <p:spPr>
            <a:xfrm>
              <a:off x="6054835" y="50329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72" name="object 72"/>
            <p:cNvSpPr/>
            <p:nvPr/>
          </p:nvSpPr>
          <p:spPr>
            <a:xfrm>
              <a:off x="465349" y="4338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73" name="object 73"/>
            <p:cNvSpPr/>
            <p:nvPr/>
          </p:nvSpPr>
          <p:spPr>
            <a:xfrm>
              <a:off x="828531" y="4409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74" name="object 74"/>
            <p:cNvSpPr/>
            <p:nvPr/>
          </p:nvSpPr>
          <p:spPr>
            <a:xfrm>
              <a:off x="1132594" y="43790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75" name="object 75"/>
            <p:cNvSpPr/>
            <p:nvPr/>
          </p:nvSpPr>
          <p:spPr>
            <a:xfrm>
              <a:off x="1138284" y="43889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76" name="object 76"/>
            <p:cNvSpPr/>
            <p:nvPr/>
          </p:nvSpPr>
          <p:spPr>
            <a:xfrm>
              <a:off x="484882" y="4368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77" name="object 77"/>
            <p:cNvSpPr/>
            <p:nvPr/>
          </p:nvSpPr>
          <p:spPr>
            <a:xfrm>
              <a:off x="494648" y="4776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70" name="object 70"/>
            <p:cNvSpPr/>
            <p:nvPr/>
          </p:nvSpPr>
          <p:spPr>
            <a:xfrm>
              <a:off x="449995" y="49741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71" name="object 71"/>
            <p:cNvSpPr/>
            <p:nvPr/>
          </p:nvSpPr>
          <p:spPr>
            <a:xfrm>
              <a:off x="487536" y="50117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68" name="object 68"/>
            <p:cNvSpPr/>
            <p:nvPr/>
          </p:nvSpPr>
          <p:spPr>
            <a:xfrm>
              <a:off x="446394" y="27675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69" name="object 69"/>
            <p:cNvSpPr/>
            <p:nvPr/>
          </p:nvSpPr>
          <p:spPr>
            <a:xfrm>
              <a:off x="483936" y="28051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66" name="object 66"/>
            <p:cNvSpPr/>
            <p:nvPr/>
          </p:nvSpPr>
          <p:spPr>
            <a:xfrm>
              <a:off x="449995" y="31330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67" name="object 67"/>
            <p:cNvSpPr/>
            <p:nvPr/>
          </p:nvSpPr>
          <p:spPr>
            <a:xfrm>
              <a:off x="487536" y="31706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50" name="object 50"/>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51" name="object 51"/>
            <p:cNvSpPr/>
            <p:nvPr/>
          </p:nvSpPr>
          <p:spPr>
            <a:xfrm>
              <a:off x="366350" y="1247061"/>
              <a:ext cx="0" cy="1190421"/>
            </a:xfrm>
            <a:custGeom>
              <a:avLst/>
              <a:gdLst/>
              <a:ahLst/>
              <a:cxnLst/>
              <a:rect l="l" t="t" r="r" b="b"/>
              <a:pathLst>
                <a:path h="1190421">
                  <a:moveTo>
                    <a:pt x="0" y="0"/>
                  </a:moveTo>
                  <a:lnTo>
                    <a:pt x="0" y="1190421"/>
                  </a:lnTo>
                </a:path>
              </a:pathLst>
            </a:custGeom>
            <a:ln w="12700">
              <a:solidFill>
                <a:srgbClr val="00C0F3"/>
              </a:solidFill>
              <a:prstDash val="dash"/>
            </a:ln>
          </p:spPr>
          <p:txBody>
            <a:bodyPr wrap="square" lIns="0" tIns="0" rIns="0" bIns="0" rtlCol="0">
              <a:noAutofit/>
            </a:bodyPr>
            <a:lstStyle/>
            <a:p>
              <a:endParaRPr/>
            </a:p>
          </p:txBody>
        </p:sp>
        <p:sp>
          <p:nvSpPr>
            <p:cNvPr id="52" name="object 52"/>
            <p:cNvSpPr/>
            <p:nvPr/>
          </p:nvSpPr>
          <p:spPr>
            <a:xfrm>
              <a:off x="366346" y="1184648"/>
              <a:ext cx="1066" cy="37096"/>
            </a:xfrm>
            <a:custGeom>
              <a:avLst/>
              <a:gdLst/>
              <a:ahLst/>
              <a:cxnLst/>
              <a:rect l="l" t="t" r="r" b="b"/>
              <a:pathLst>
                <a:path w="1066" h="37096">
                  <a:moveTo>
                    <a:pt x="1066" y="0"/>
                  </a:moveTo>
                  <a:lnTo>
                    <a:pt x="368" y="5930"/>
                  </a:lnTo>
                  <a:lnTo>
                    <a:pt x="0" y="11976"/>
                  </a:lnTo>
                  <a:lnTo>
                    <a:pt x="0" y="18097"/>
                  </a:lnTo>
                  <a:lnTo>
                    <a:pt x="0" y="37096"/>
                  </a:lnTo>
                </a:path>
              </a:pathLst>
            </a:custGeom>
            <a:ln w="12700">
              <a:solidFill>
                <a:srgbClr val="00C0F3"/>
              </a:solidFill>
            </a:ln>
          </p:spPr>
          <p:txBody>
            <a:bodyPr wrap="square" lIns="0" tIns="0" rIns="0" bIns="0" rtlCol="0">
              <a:noAutofit/>
            </a:bodyPr>
            <a:lstStyle/>
            <a:p>
              <a:endParaRPr/>
            </a:p>
          </p:txBody>
        </p:sp>
        <p:sp>
          <p:nvSpPr>
            <p:cNvPr id="53" name="object 53"/>
            <p:cNvSpPr/>
            <p:nvPr/>
          </p:nvSpPr>
          <p:spPr>
            <a:xfrm>
              <a:off x="371985" y="25103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54" name="object 54"/>
            <p:cNvSpPr/>
            <p:nvPr/>
          </p:nvSpPr>
          <p:spPr>
            <a:xfrm>
              <a:off x="366346" y="2450139"/>
              <a:ext cx="1066" cy="37109"/>
            </a:xfrm>
            <a:custGeom>
              <a:avLst/>
              <a:gdLst/>
              <a:ahLst/>
              <a:cxnLst/>
              <a:rect l="l" t="t" r="r" b="b"/>
              <a:pathLst>
                <a:path w="1066" h="37109">
                  <a:moveTo>
                    <a:pt x="0" y="0"/>
                  </a:moveTo>
                  <a:lnTo>
                    <a:pt x="0" y="19011"/>
                  </a:lnTo>
                  <a:lnTo>
                    <a:pt x="0" y="25133"/>
                  </a:lnTo>
                  <a:lnTo>
                    <a:pt x="368" y="31165"/>
                  </a:lnTo>
                  <a:lnTo>
                    <a:pt x="1066" y="37109"/>
                  </a:lnTo>
                </a:path>
              </a:pathLst>
            </a:custGeom>
            <a:ln w="12699">
              <a:solidFill>
                <a:srgbClr val="00C0F3"/>
              </a:solidFill>
            </a:ln>
          </p:spPr>
          <p:txBody>
            <a:bodyPr wrap="square" lIns="0" tIns="0" rIns="0" bIns="0" rtlCol="0">
              <a:noAutofit/>
            </a:bodyPr>
            <a:lstStyle/>
            <a:p>
              <a:endParaRPr/>
            </a:p>
          </p:txBody>
        </p:sp>
        <p:sp>
          <p:nvSpPr>
            <p:cNvPr id="55" name="object 55"/>
            <p:cNvSpPr/>
            <p:nvPr/>
          </p:nvSpPr>
          <p:spPr>
            <a:xfrm>
              <a:off x="562993" y="26215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56" name="object 56"/>
            <p:cNvSpPr/>
            <p:nvPr/>
          </p:nvSpPr>
          <p:spPr>
            <a:xfrm>
              <a:off x="500649" y="26204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57" name="object 57"/>
            <p:cNvSpPr/>
            <p:nvPr/>
          </p:nvSpPr>
          <p:spPr>
            <a:xfrm>
              <a:off x="4922453" y="24988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58" name="object 58"/>
            <p:cNvSpPr/>
            <p:nvPr/>
          </p:nvSpPr>
          <p:spPr>
            <a:xfrm>
              <a:off x="4862273" y="26204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59" name="object 59"/>
            <p:cNvSpPr/>
            <p:nvPr/>
          </p:nvSpPr>
          <p:spPr>
            <a:xfrm>
              <a:off x="5033650" y="1234409"/>
              <a:ext cx="0" cy="1190421"/>
            </a:xfrm>
            <a:custGeom>
              <a:avLst/>
              <a:gdLst/>
              <a:ahLst/>
              <a:cxnLst/>
              <a:rect l="l" t="t" r="r" b="b"/>
              <a:pathLst>
                <a:path h="1190421">
                  <a:moveTo>
                    <a:pt x="0" y="1190421"/>
                  </a:moveTo>
                  <a:lnTo>
                    <a:pt x="0" y="0"/>
                  </a:lnTo>
                </a:path>
              </a:pathLst>
            </a:custGeom>
            <a:ln w="12700">
              <a:solidFill>
                <a:srgbClr val="00C0F3"/>
              </a:solidFill>
              <a:prstDash val="dash"/>
            </a:ln>
          </p:spPr>
          <p:txBody>
            <a:bodyPr wrap="square" lIns="0" tIns="0" rIns="0" bIns="0" rtlCol="0">
              <a:noAutofit/>
            </a:bodyPr>
            <a:lstStyle/>
            <a:p>
              <a:endParaRPr/>
            </a:p>
          </p:txBody>
        </p:sp>
        <p:sp>
          <p:nvSpPr>
            <p:cNvPr id="60" name="object 60"/>
            <p:cNvSpPr/>
            <p:nvPr/>
          </p:nvSpPr>
          <p:spPr>
            <a:xfrm>
              <a:off x="5032580" y="2450139"/>
              <a:ext cx="1066" cy="37109"/>
            </a:xfrm>
            <a:custGeom>
              <a:avLst/>
              <a:gdLst/>
              <a:ahLst/>
              <a:cxnLst/>
              <a:rect l="l" t="t" r="r" b="b"/>
              <a:pathLst>
                <a:path w="1066" h="37109">
                  <a:moveTo>
                    <a:pt x="0" y="37109"/>
                  </a:moveTo>
                  <a:lnTo>
                    <a:pt x="711" y="31165"/>
                  </a:lnTo>
                  <a:lnTo>
                    <a:pt x="1066" y="25133"/>
                  </a:lnTo>
                  <a:lnTo>
                    <a:pt x="1066" y="19011"/>
                  </a:lnTo>
                  <a:lnTo>
                    <a:pt x="1066" y="0"/>
                  </a:lnTo>
                </a:path>
              </a:pathLst>
            </a:custGeom>
            <a:ln w="12700">
              <a:solidFill>
                <a:srgbClr val="00C0F3"/>
              </a:solidFill>
            </a:ln>
          </p:spPr>
          <p:txBody>
            <a:bodyPr wrap="square" lIns="0" tIns="0" rIns="0" bIns="0" rtlCol="0">
              <a:noAutofit/>
            </a:bodyPr>
            <a:lstStyle/>
            <a:p>
              <a:endParaRPr/>
            </a:p>
          </p:txBody>
        </p:sp>
        <p:sp>
          <p:nvSpPr>
            <p:cNvPr id="61" name="object 61"/>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62" name="object 62"/>
            <p:cNvSpPr/>
            <p:nvPr/>
          </p:nvSpPr>
          <p:spPr>
            <a:xfrm>
              <a:off x="5032580" y="1184648"/>
              <a:ext cx="1066" cy="37096"/>
            </a:xfrm>
            <a:custGeom>
              <a:avLst/>
              <a:gdLst/>
              <a:ahLst/>
              <a:cxnLst/>
              <a:rect l="l" t="t" r="r" b="b"/>
              <a:pathLst>
                <a:path w="1066" h="37096">
                  <a:moveTo>
                    <a:pt x="1066" y="37096"/>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63" name="object 63"/>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64" name="object 64"/>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65" name="object 65"/>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32" name="object 32"/>
            <p:cNvSpPr/>
            <p:nvPr/>
          </p:nvSpPr>
          <p:spPr>
            <a:xfrm>
              <a:off x="469049" y="5346484"/>
              <a:ext cx="625106" cy="2085365"/>
            </a:xfrm>
            <a:custGeom>
              <a:avLst/>
              <a:gdLst/>
              <a:ahLst/>
              <a:cxnLst/>
              <a:rect l="l" t="t" r="r" b="b"/>
              <a:pathLst>
                <a:path w="625106" h="2085365">
                  <a:moveTo>
                    <a:pt x="0" y="2085365"/>
                  </a:moveTo>
                  <a:lnTo>
                    <a:pt x="625106" y="2085365"/>
                  </a:lnTo>
                  <a:lnTo>
                    <a:pt x="625106" y="0"/>
                  </a:lnTo>
                  <a:lnTo>
                    <a:pt x="0" y="0"/>
                  </a:lnTo>
                  <a:lnTo>
                    <a:pt x="0" y="2085365"/>
                  </a:lnTo>
                  <a:close/>
                </a:path>
              </a:pathLst>
            </a:custGeom>
            <a:solidFill>
              <a:srgbClr val="00ADEF"/>
            </a:solidFill>
          </p:spPr>
          <p:txBody>
            <a:bodyPr wrap="square" lIns="0" tIns="0" rIns="0" bIns="0" rtlCol="0">
              <a:noAutofit/>
            </a:bodyPr>
            <a:lstStyle/>
            <a:p>
              <a:endParaRPr/>
            </a:p>
          </p:txBody>
        </p:sp>
        <p:sp>
          <p:nvSpPr>
            <p:cNvPr id="33" name="object 33"/>
            <p:cNvSpPr/>
            <p:nvPr/>
          </p:nvSpPr>
          <p:spPr>
            <a:xfrm>
              <a:off x="462700" y="5346484"/>
              <a:ext cx="631456" cy="0"/>
            </a:xfrm>
            <a:custGeom>
              <a:avLst/>
              <a:gdLst/>
              <a:ahLst/>
              <a:cxnLst/>
              <a:rect l="l" t="t" r="r" b="b"/>
              <a:pathLst>
                <a:path w="631456">
                  <a:moveTo>
                    <a:pt x="0" y="0"/>
                  </a:moveTo>
                  <a:lnTo>
                    <a:pt x="631456" y="0"/>
                  </a:lnTo>
                </a:path>
              </a:pathLst>
            </a:custGeom>
            <a:ln w="12700">
              <a:solidFill>
                <a:srgbClr val="000000"/>
              </a:solidFill>
            </a:ln>
          </p:spPr>
          <p:txBody>
            <a:bodyPr wrap="square" lIns="0" tIns="0" rIns="0" bIns="0" rtlCol="0">
              <a:noAutofit/>
            </a:bodyPr>
            <a:lstStyle/>
            <a:p>
              <a:endParaRPr/>
            </a:p>
          </p:txBody>
        </p:sp>
        <p:sp>
          <p:nvSpPr>
            <p:cNvPr id="34" name="object 34"/>
            <p:cNvSpPr/>
            <p:nvPr/>
          </p:nvSpPr>
          <p:spPr>
            <a:xfrm>
              <a:off x="469050" y="5352832"/>
              <a:ext cx="0" cy="688771"/>
            </a:xfrm>
            <a:custGeom>
              <a:avLst/>
              <a:gdLst/>
              <a:ahLst/>
              <a:cxnLst/>
              <a:rect l="l" t="t" r="r" b="b"/>
              <a:pathLst>
                <a:path h="688771">
                  <a:moveTo>
                    <a:pt x="0" y="688771"/>
                  </a:moveTo>
                  <a:lnTo>
                    <a:pt x="0" y="0"/>
                  </a:lnTo>
                </a:path>
              </a:pathLst>
            </a:custGeom>
            <a:ln w="12700">
              <a:solidFill>
                <a:srgbClr val="000000"/>
              </a:solidFill>
            </a:ln>
          </p:spPr>
          <p:txBody>
            <a:bodyPr wrap="square" lIns="0" tIns="0" rIns="0" bIns="0" rtlCol="0">
              <a:noAutofit/>
            </a:bodyPr>
            <a:lstStyle/>
            <a:p>
              <a:endParaRPr/>
            </a:p>
          </p:txBody>
        </p:sp>
        <p:sp>
          <p:nvSpPr>
            <p:cNvPr id="35" name="object 35"/>
            <p:cNvSpPr/>
            <p:nvPr/>
          </p:nvSpPr>
          <p:spPr>
            <a:xfrm>
              <a:off x="1094154" y="5346484"/>
              <a:ext cx="3841546" cy="0"/>
            </a:xfrm>
            <a:custGeom>
              <a:avLst/>
              <a:gdLst/>
              <a:ahLst/>
              <a:cxnLst/>
              <a:rect l="l" t="t" r="r" b="b"/>
              <a:pathLst>
                <a:path w="3841546">
                  <a:moveTo>
                    <a:pt x="0" y="0"/>
                  </a:moveTo>
                  <a:lnTo>
                    <a:pt x="3841546" y="0"/>
                  </a:lnTo>
                </a:path>
              </a:pathLst>
            </a:custGeom>
            <a:ln w="12700">
              <a:solidFill>
                <a:srgbClr val="000000"/>
              </a:solidFill>
            </a:ln>
          </p:spPr>
          <p:txBody>
            <a:bodyPr wrap="square" lIns="0" tIns="0" rIns="0" bIns="0" rtlCol="0">
              <a:noAutofit/>
            </a:bodyPr>
            <a:lstStyle/>
            <a:p>
              <a:endParaRPr/>
            </a:p>
          </p:txBody>
        </p:sp>
        <p:sp>
          <p:nvSpPr>
            <p:cNvPr id="36" name="object 36"/>
            <p:cNvSpPr/>
            <p:nvPr/>
          </p:nvSpPr>
          <p:spPr>
            <a:xfrm>
              <a:off x="4929350" y="5352832"/>
              <a:ext cx="0" cy="688771"/>
            </a:xfrm>
            <a:custGeom>
              <a:avLst/>
              <a:gdLst/>
              <a:ahLst/>
              <a:cxnLst/>
              <a:rect l="l" t="t" r="r" b="b"/>
              <a:pathLst>
                <a:path h="688771">
                  <a:moveTo>
                    <a:pt x="0" y="688771"/>
                  </a:moveTo>
                  <a:lnTo>
                    <a:pt x="0" y="0"/>
                  </a:lnTo>
                </a:path>
              </a:pathLst>
            </a:custGeom>
            <a:ln w="12700">
              <a:solidFill>
                <a:srgbClr val="000000"/>
              </a:solidFill>
            </a:ln>
          </p:spPr>
          <p:txBody>
            <a:bodyPr wrap="square" lIns="0" tIns="0" rIns="0" bIns="0" rtlCol="0">
              <a:noAutofit/>
            </a:bodyPr>
            <a:lstStyle/>
            <a:p>
              <a:endParaRPr/>
            </a:p>
          </p:txBody>
        </p:sp>
        <p:sp>
          <p:nvSpPr>
            <p:cNvPr id="37" name="object 37"/>
            <p:cNvSpPr/>
            <p:nvPr/>
          </p:nvSpPr>
          <p:spPr>
            <a:xfrm>
              <a:off x="469050" y="6041603"/>
              <a:ext cx="0" cy="695121"/>
            </a:xfrm>
            <a:custGeom>
              <a:avLst/>
              <a:gdLst/>
              <a:ahLst/>
              <a:cxnLst/>
              <a:rect l="l" t="t" r="r" b="b"/>
              <a:pathLst>
                <a:path h="695121">
                  <a:moveTo>
                    <a:pt x="0" y="695121"/>
                  </a:moveTo>
                  <a:lnTo>
                    <a:pt x="0" y="0"/>
                  </a:lnTo>
                </a:path>
              </a:pathLst>
            </a:custGeom>
            <a:ln w="12700">
              <a:solidFill>
                <a:srgbClr val="000000"/>
              </a:solidFill>
            </a:ln>
          </p:spPr>
          <p:txBody>
            <a:bodyPr wrap="square" lIns="0" tIns="0" rIns="0" bIns="0" rtlCol="0">
              <a:noAutofit/>
            </a:bodyPr>
            <a:lstStyle/>
            <a:p>
              <a:endParaRPr/>
            </a:p>
          </p:txBody>
        </p:sp>
        <p:sp>
          <p:nvSpPr>
            <p:cNvPr id="38" name="object 38"/>
            <p:cNvSpPr/>
            <p:nvPr/>
          </p:nvSpPr>
          <p:spPr>
            <a:xfrm>
              <a:off x="4929350" y="6041603"/>
              <a:ext cx="0" cy="695121"/>
            </a:xfrm>
            <a:custGeom>
              <a:avLst/>
              <a:gdLst/>
              <a:ahLst/>
              <a:cxnLst/>
              <a:rect l="l" t="t" r="r" b="b"/>
              <a:pathLst>
                <a:path h="695121">
                  <a:moveTo>
                    <a:pt x="0" y="695121"/>
                  </a:moveTo>
                  <a:lnTo>
                    <a:pt x="0" y="0"/>
                  </a:lnTo>
                </a:path>
              </a:pathLst>
            </a:custGeom>
            <a:ln w="12700">
              <a:solidFill>
                <a:srgbClr val="000000"/>
              </a:solidFill>
            </a:ln>
          </p:spPr>
          <p:txBody>
            <a:bodyPr wrap="square" lIns="0" tIns="0" rIns="0" bIns="0" rtlCol="0">
              <a:noAutofit/>
            </a:bodyPr>
            <a:lstStyle/>
            <a:p>
              <a:endParaRPr/>
            </a:p>
          </p:txBody>
        </p:sp>
        <p:sp>
          <p:nvSpPr>
            <p:cNvPr id="39" name="object 39"/>
            <p:cNvSpPr/>
            <p:nvPr/>
          </p:nvSpPr>
          <p:spPr>
            <a:xfrm>
              <a:off x="469050" y="6736723"/>
              <a:ext cx="0" cy="688771"/>
            </a:xfrm>
            <a:custGeom>
              <a:avLst/>
              <a:gdLst/>
              <a:ahLst/>
              <a:cxnLst/>
              <a:rect l="l" t="t" r="r" b="b"/>
              <a:pathLst>
                <a:path h="688771">
                  <a:moveTo>
                    <a:pt x="0" y="688771"/>
                  </a:moveTo>
                  <a:lnTo>
                    <a:pt x="0" y="0"/>
                  </a:lnTo>
                </a:path>
              </a:pathLst>
            </a:custGeom>
            <a:ln w="12700">
              <a:solidFill>
                <a:srgbClr val="000000"/>
              </a:solidFill>
            </a:ln>
          </p:spPr>
          <p:txBody>
            <a:bodyPr wrap="square" lIns="0" tIns="0" rIns="0" bIns="0" rtlCol="0">
              <a:noAutofit/>
            </a:bodyPr>
            <a:lstStyle/>
            <a:p>
              <a:endParaRPr/>
            </a:p>
          </p:txBody>
        </p:sp>
        <p:sp>
          <p:nvSpPr>
            <p:cNvPr id="40" name="object 40"/>
            <p:cNvSpPr/>
            <p:nvPr/>
          </p:nvSpPr>
          <p:spPr>
            <a:xfrm>
              <a:off x="4929350" y="6736723"/>
              <a:ext cx="0" cy="688771"/>
            </a:xfrm>
            <a:custGeom>
              <a:avLst/>
              <a:gdLst/>
              <a:ahLst/>
              <a:cxnLst/>
              <a:rect l="l" t="t" r="r" b="b"/>
              <a:pathLst>
                <a:path h="688771">
                  <a:moveTo>
                    <a:pt x="0" y="688771"/>
                  </a:moveTo>
                  <a:lnTo>
                    <a:pt x="0" y="0"/>
                  </a:lnTo>
                </a:path>
              </a:pathLst>
            </a:custGeom>
            <a:ln w="12700">
              <a:solidFill>
                <a:srgbClr val="000000"/>
              </a:solidFill>
            </a:ln>
          </p:spPr>
          <p:txBody>
            <a:bodyPr wrap="square" lIns="0" tIns="0" rIns="0" bIns="0" rtlCol="0">
              <a:noAutofit/>
            </a:bodyPr>
            <a:lstStyle/>
            <a:p>
              <a:endParaRPr/>
            </a:p>
          </p:txBody>
        </p:sp>
        <p:sp>
          <p:nvSpPr>
            <p:cNvPr id="41" name="object 41"/>
            <p:cNvSpPr/>
            <p:nvPr/>
          </p:nvSpPr>
          <p:spPr>
            <a:xfrm>
              <a:off x="462700" y="7431845"/>
              <a:ext cx="631456" cy="0"/>
            </a:xfrm>
            <a:custGeom>
              <a:avLst/>
              <a:gdLst/>
              <a:ahLst/>
              <a:cxnLst/>
              <a:rect l="l" t="t" r="r" b="b"/>
              <a:pathLst>
                <a:path w="631456">
                  <a:moveTo>
                    <a:pt x="0" y="0"/>
                  </a:moveTo>
                  <a:lnTo>
                    <a:pt x="631456" y="0"/>
                  </a:lnTo>
                </a:path>
              </a:pathLst>
            </a:custGeom>
            <a:ln w="12700">
              <a:solidFill>
                <a:srgbClr val="000000"/>
              </a:solidFill>
            </a:ln>
          </p:spPr>
          <p:txBody>
            <a:bodyPr wrap="square" lIns="0" tIns="0" rIns="0" bIns="0" rtlCol="0">
              <a:noAutofit/>
            </a:bodyPr>
            <a:lstStyle/>
            <a:p>
              <a:endParaRPr/>
            </a:p>
          </p:txBody>
        </p:sp>
        <p:sp>
          <p:nvSpPr>
            <p:cNvPr id="42" name="object 42"/>
            <p:cNvSpPr/>
            <p:nvPr/>
          </p:nvSpPr>
          <p:spPr>
            <a:xfrm>
              <a:off x="1094154" y="7431845"/>
              <a:ext cx="3841546" cy="0"/>
            </a:xfrm>
            <a:custGeom>
              <a:avLst/>
              <a:gdLst/>
              <a:ahLst/>
              <a:cxnLst/>
              <a:rect l="l" t="t" r="r" b="b"/>
              <a:pathLst>
                <a:path w="3841546">
                  <a:moveTo>
                    <a:pt x="0" y="0"/>
                  </a:moveTo>
                  <a:lnTo>
                    <a:pt x="3841546" y="0"/>
                  </a:lnTo>
                </a:path>
              </a:pathLst>
            </a:custGeom>
            <a:ln w="12700">
              <a:solidFill>
                <a:srgbClr val="000000"/>
              </a:solidFill>
            </a:ln>
          </p:spPr>
          <p:txBody>
            <a:bodyPr wrap="square" lIns="0" tIns="0" rIns="0" bIns="0" rtlCol="0">
              <a:noAutofit/>
            </a:bodyPr>
            <a:lstStyle/>
            <a:p>
              <a:endParaRPr/>
            </a:p>
          </p:txBody>
        </p:sp>
        <p:sp>
          <p:nvSpPr>
            <p:cNvPr id="43" name="object 43"/>
            <p:cNvSpPr/>
            <p:nvPr/>
          </p:nvSpPr>
          <p:spPr>
            <a:xfrm>
              <a:off x="1094154" y="5352832"/>
              <a:ext cx="0" cy="685596"/>
            </a:xfrm>
            <a:custGeom>
              <a:avLst/>
              <a:gdLst/>
              <a:ahLst/>
              <a:cxnLst/>
              <a:rect l="l" t="t" r="r" b="b"/>
              <a:pathLst>
                <a:path h="685596">
                  <a:moveTo>
                    <a:pt x="0" y="685596"/>
                  </a:moveTo>
                  <a:lnTo>
                    <a:pt x="0" y="0"/>
                  </a:lnTo>
                </a:path>
              </a:pathLst>
            </a:custGeom>
            <a:ln w="6350">
              <a:solidFill>
                <a:srgbClr val="000000"/>
              </a:solidFill>
            </a:ln>
          </p:spPr>
          <p:txBody>
            <a:bodyPr wrap="square" lIns="0" tIns="0" rIns="0" bIns="0" rtlCol="0">
              <a:noAutofit/>
            </a:bodyPr>
            <a:lstStyle/>
            <a:p>
              <a:endParaRPr/>
            </a:p>
          </p:txBody>
        </p:sp>
        <p:sp>
          <p:nvSpPr>
            <p:cNvPr id="44" name="object 44"/>
            <p:cNvSpPr/>
            <p:nvPr/>
          </p:nvSpPr>
          <p:spPr>
            <a:xfrm>
              <a:off x="475400" y="6041604"/>
              <a:ext cx="618756" cy="0"/>
            </a:xfrm>
            <a:custGeom>
              <a:avLst/>
              <a:gdLst/>
              <a:ahLst/>
              <a:cxnLst/>
              <a:rect l="l" t="t" r="r" b="b"/>
              <a:pathLst>
                <a:path w="618756">
                  <a:moveTo>
                    <a:pt x="0" y="0"/>
                  </a:moveTo>
                  <a:lnTo>
                    <a:pt x="618756" y="0"/>
                  </a:lnTo>
                </a:path>
              </a:pathLst>
            </a:custGeom>
            <a:ln w="6350">
              <a:solidFill>
                <a:srgbClr val="000000"/>
              </a:solidFill>
            </a:ln>
          </p:spPr>
          <p:txBody>
            <a:bodyPr wrap="square" lIns="0" tIns="0" rIns="0" bIns="0" rtlCol="0">
              <a:noAutofit/>
            </a:bodyPr>
            <a:lstStyle/>
            <a:p>
              <a:endParaRPr/>
            </a:p>
          </p:txBody>
        </p:sp>
        <p:sp>
          <p:nvSpPr>
            <p:cNvPr id="45" name="object 45"/>
            <p:cNvSpPr/>
            <p:nvPr/>
          </p:nvSpPr>
          <p:spPr>
            <a:xfrm>
              <a:off x="1094154" y="6041604"/>
              <a:ext cx="3828846" cy="0"/>
            </a:xfrm>
            <a:custGeom>
              <a:avLst/>
              <a:gdLst/>
              <a:ahLst/>
              <a:cxnLst/>
              <a:rect l="l" t="t" r="r" b="b"/>
              <a:pathLst>
                <a:path w="3828846">
                  <a:moveTo>
                    <a:pt x="0" y="0"/>
                  </a:moveTo>
                  <a:lnTo>
                    <a:pt x="3828846" y="0"/>
                  </a:lnTo>
                </a:path>
              </a:pathLst>
            </a:custGeom>
            <a:ln w="6350">
              <a:solidFill>
                <a:srgbClr val="000000"/>
              </a:solidFill>
            </a:ln>
          </p:spPr>
          <p:txBody>
            <a:bodyPr wrap="square" lIns="0" tIns="0" rIns="0" bIns="0" rtlCol="0">
              <a:noAutofit/>
            </a:bodyPr>
            <a:lstStyle/>
            <a:p>
              <a:endParaRPr/>
            </a:p>
          </p:txBody>
        </p:sp>
        <p:sp>
          <p:nvSpPr>
            <p:cNvPr id="46" name="object 46"/>
            <p:cNvSpPr/>
            <p:nvPr/>
          </p:nvSpPr>
          <p:spPr>
            <a:xfrm>
              <a:off x="1094154" y="6044778"/>
              <a:ext cx="0" cy="688771"/>
            </a:xfrm>
            <a:custGeom>
              <a:avLst/>
              <a:gdLst/>
              <a:ahLst/>
              <a:cxnLst/>
              <a:rect l="l" t="t" r="r" b="b"/>
              <a:pathLst>
                <a:path h="688771">
                  <a:moveTo>
                    <a:pt x="0" y="688771"/>
                  </a:moveTo>
                  <a:lnTo>
                    <a:pt x="0" y="0"/>
                  </a:lnTo>
                </a:path>
              </a:pathLst>
            </a:custGeom>
            <a:ln w="6350">
              <a:solidFill>
                <a:srgbClr val="000000"/>
              </a:solidFill>
            </a:ln>
          </p:spPr>
          <p:txBody>
            <a:bodyPr wrap="square" lIns="0" tIns="0" rIns="0" bIns="0" rtlCol="0">
              <a:noAutofit/>
            </a:bodyPr>
            <a:lstStyle/>
            <a:p>
              <a:endParaRPr/>
            </a:p>
          </p:txBody>
        </p:sp>
        <p:sp>
          <p:nvSpPr>
            <p:cNvPr id="47" name="object 47"/>
            <p:cNvSpPr/>
            <p:nvPr/>
          </p:nvSpPr>
          <p:spPr>
            <a:xfrm>
              <a:off x="475400" y="6736725"/>
              <a:ext cx="618756" cy="0"/>
            </a:xfrm>
            <a:custGeom>
              <a:avLst/>
              <a:gdLst/>
              <a:ahLst/>
              <a:cxnLst/>
              <a:rect l="l" t="t" r="r" b="b"/>
              <a:pathLst>
                <a:path w="618756">
                  <a:moveTo>
                    <a:pt x="0" y="0"/>
                  </a:moveTo>
                  <a:lnTo>
                    <a:pt x="618756" y="0"/>
                  </a:lnTo>
                </a:path>
              </a:pathLst>
            </a:custGeom>
            <a:ln w="6350">
              <a:solidFill>
                <a:srgbClr val="000000"/>
              </a:solidFill>
            </a:ln>
          </p:spPr>
          <p:txBody>
            <a:bodyPr wrap="square" lIns="0" tIns="0" rIns="0" bIns="0" rtlCol="0">
              <a:noAutofit/>
            </a:bodyPr>
            <a:lstStyle/>
            <a:p>
              <a:endParaRPr/>
            </a:p>
          </p:txBody>
        </p:sp>
        <p:sp>
          <p:nvSpPr>
            <p:cNvPr id="48" name="object 48"/>
            <p:cNvSpPr/>
            <p:nvPr/>
          </p:nvSpPr>
          <p:spPr>
            <a:xfrm>
              <a:off x="1094154" y="6736725"/>
              <a:ext cx="3828846" cy="0"/>
            </a:xfrm>
            <a:custGeom>
              <a:avLst/>
              <a:gdLst/>
              <a:ahLst/>
              <a:cxnLst/>
              <a:rect l="l" t="t" r="r" b="b"/>
              <a:pathLst>
                <a:path w="3828846">
                  <a:moveTo>
                    <a:pt x="0" y="0"/>
                  </a:moveTo>
                  <a:lnTo>
                    <a:pt x="3828846" y="0"/>
                  </a:lnTo>
                </a:path>
              </a:pathLst>
            </a:custGeom>
            <a:ln w="6350">
              <a:solidFill>
                <a:srgbClr val="000000"/>
              </a:solidFill>
            </a:ln>
          </p:spPr>
          <p:txBody>
            <a:bodyPr wrap="square" lIns="0" tIns="0" rIns="0" bIns="0" rtlCol="0">
              <a:noAutofit/>
            </a:bodyPr>
            <a:lstStyle/>
            <a:p>
              <a:endParaRPr/>
            </a:p>
          </p:txBody>
        </p:sp>
        <p:sp>
          <p:nvSpPr>
            <p:cNvPr id="49" name="object 49"/>
            <p:cNvSpPr/>
            <p:nvPr/>
          </p:nvSpPr>
          <p:spPr>
            <a:xfrm>
              <a:off x="1094154" y="6739898"/>
              <a:ext cx="0" cy="685596"/>
            </a:xfrm>
            <a:custGeom>
              <a:avLst/>
              <a:gdLst/>
              <a:ahLst/>
              <a:cxnLst/>
              <a:rect l="l" t="t" r="r" b="b"/>
              <a:pathLst>
                <a:path h="685596">
                  <a:moveTo>
                    <a:pt x="0" y="685596"/>
                  </a:moveTo>
                  <a:lnTo>
                    <a:pt x="0" y="0"/>
                  </a:lnTo>
                </a:path>
              </a:pathLst>
            </a:custGeom>
            <a:ln w="6350">
              <a:solidFill>
                <a:srgbClr val="000000"/>
              </a:solidFill>
            </a:ln>
          </p:spPr>
          <p:txBody>
            <a:bodyPr wrap="square" lIns="0" tIns="0" rIns="0" bIns="0" rtlCol="0">
              <a:noAutofit/>
            </a:bodyPr>
            <a:lstStyle/>
            <a:p>
              <a:endParaRPr/>
            </a:p>
          </p:txBody>
        </p:sp>
        <p:sp>
          <p:nvSpPr>
            <p:cNvPr id="29" name="object 29"/>
            <p:cNvSpPr txBox="1"/>
            <p:nvPr/>
          </p:nvSpPr>
          <p:spPr>
            <a:xfrm>
              <a:off x="6105079" y="10498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28" name="object 28"/>
            <p:cNvSpPr txBox="1"/>
            <p:nvPr/>
          </p:nvSpPr>
          <p:spPr>
            <a:xfrm>
              <a:off x="6378999" y="1049662"/>
              <a:ext cx="4043724" cy="414019"/>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Moisés logró con éxito el éxodo de los israelitas a través de 40 años de vida en el palacio de Egipto y vida en el desierto. ¿Cuál fue el secreto de esto (Nm 12:3, He 11:24~26)?</a:t>
              </a:r>
            </a:p>
          </p:txBody>
        </p:sp>
        <p:sp>
          <p:nvSpPr>
            <p:cNvPr id="27" name="object 27"/>
            <p:cNvSpPr txBox="1"/>
            <p:nvPr/>
          </p:nvSpPr>
          <p:spPr>
            <a:xfrm>
              <a:off x="450000" y="1155701"/>
              <a:ext cx="4517453" cy="609600"/>
            </a:xfrm>
            <a:prstGeom prst="rect">
              <a:avLst/>
            </a:prstGeom>
          </p:spPr>
          <p:txBody>
            <a:bodyPr wrap="square" lIns="0" tIns="7302" rIns="0" bIns="0" rtlCol="0">
              <a:noAutofit/>
            </a:bodyPr>
            <a:lstStyle/>
            <a:p>
              <a:pPr marL="12700" algn="just"/>
              <a:r>
                <a:rPr lang="es-ES" sz="900" dirty="0">
                  <a:latin typeface="Malgun Gothic" panose="020B0503020000020004" pitchFamily="34" charset="-127"/>
                  <a:ea typeface="Malgun Gothic" panose="020B0503020000020004" pitchFamily="34" charset="-127"/>
                  <a:cs typeface="Malgun Gothic"/>
                </a:rPr>
                <a:t>Por la fe Moisés, hecho ya grande, rehusó llamarse hijo de la hija de Faraón, escogiendo antes ser maltratado con el pueblo de Dios, que gozar de los deleites temporales del pecado, teniendo por mayores riquezas el vituperio de Cristo que los tesoros de los egipcios; porque tenía puesta la mirada en el galardón.</a:t>
              </a:r>
              <a:r>
                <a:rPr sz="900" dirty="0">
                  <a:latin typeface="Malgun Gothic" panose="020B0503020000020004" pitchFamily="34" charset="-127"/>
                  <a:ea typeface="Malgun Gothic" panose="020B0503020000020004" pitchFamily="34" charset="-127"/>
                  <a:cs typeface="Malgun Gothic"/>
                </a:rPr>
                <a:t> (</a:t>
              </a:r>
              <a:r>
                <a:rPr lang="es-ES" sz="900" dirty="0">
                  <a:latin typeface="Malgun Gothic" panose="020B0503020000020004" pitchFamily="34" charset="-127"/>
                  <a:ea typeface="Malgun Gothic" panose="020B0503020000020004" pitchFamily="34" charset="-127"/>
                  <a:cs typeface="Malgun Gothic"/>
                </a:rPr>
                <a:t>He</a:t>
              </a:r>
              <a:r>
                <a:rPr sz="900" dirty="0">
                  <a:latin typeface="Malgun Gothic" panose="020B0503020000020004" pitchFamily="34" charset="-127"/>
                  <a:ea typeface="Malgun Gothic" panose="020B0503020000020004" pitchFamily="34" charset="-127"/>
                  <a:cs typeface="Malgun Gothic"/>
                </a:rPr>
                <a:t> 11:24~26)</a:t>
              </a:r>
            </a:p>
          </p:txBody>
        </p:sp>
        <p:sp>
          <p:nvSpPr>
            <p:cNvPr id="26" name="object 26"/>
            <p:cNvSpPr txBox="1"/>
            <p:nvPr/>
          </p:nvSpPr>
          <p:spPr>
            <a:xfrm>
              <a:off x="450000" y="1917701"/>
              <a:ext cx="4516387" cy="634999"/>
            </a:xfrm>
            <a:prstGeom prst="rect">
              <a:avLst/>
            </a:prstGeom>
          </p:spPr>
          <p:txBody>
            <a:bodyPr wrap="square" lIns="0" tIns="7302" rIns="0" bIns="0" rtlCol="0">
              <a:noAutofit/>
            </a:bodyPr>
            <a:lstStyle/>
            <a:p>
              <a:pPr marL="12700" marR="13769" algn="just"/>
              <a:r>
                <a:rPr sz="900" dirty="0">
                  <a:latin typeface="Malgun Gothic" panose="020B0503020000020004" pitchFamily="34" charset="-127"/>
                  <a:ea typeface="Malgun Gothic" panose="020B0503020000020004" pitchFamily="34" charset="-127"/>
                  <a:cs typeface="Malgun Gothic"/>
                </a:rPr>
                <a:t>By faith Moses, when he became of age, refused to be called the son of Pharaoh</a:t>
              </a:r>
              <a:r>
                <a:rPr sz="900" dirty="0">
                  <a:latin typeface="Malgun Gothic" panose="020B0503020000020004" pitchFamily="34" charset="-127"/>
                  <a:ea typeface="Malgun Gothic" panose="020B0503020000020004" pitchFamily="34" charset="-127"/>
                  <a:cs typeface="NanumBarunGothic"/>
                </a:rPr>
                <a:t>’</a:t>
              </a:r>
              <a:r>
                <a:rPr sz="900" dirty="0">
                  <a:latin typeface="Malgun Gothic" panose="020B0503020000020004" pitchFamily="34" charset="-127"/>
                  <a:ea typeface="Malgun Gothic" panose="020B0503020000020004" pitchFamily="34" charset="-127"/>
                  <a:cs typeface="Malgun Gothic"/>
                </a:rPr>
                <a:t>s daughter, choosing rather to suffer affliction with the people of God than to enjoy the passing pleasures of sin, esteeming the reproach of Christ greater riches than the treasures in Egypt; for he looked to the reward. (He 11:24~26)</a:t>
              </a:r>
            </a:p>
          </p:txBody>
        </p:sp>
        <p:sp>
          <p:nvSpPr>
            <p:cNvPr id="25" name="object 25"/>
            <p:cNvSpPr txBox="1"/>
            <p:nvPr/>
          </p:nvSpPr>
          <p:spPr>
            <a:xfrm>
              <a:off x="534179" y="28260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24" name="object 24"/>
            <p:cNvSpPr txBox="1"/>
            <p:nvPr/>
          </p:nvSpPr>
          <p:spPr>
            <a:xfrm>
              <a:off x="808099" y="2825864"/>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23" name="object 23"/>
            <p:cNvSpPr txBox="1"/>
            <p:nvPr/>
          </p:nvSpPr>
          <p:spPr>
            <a:xfrm>
              <a:off x="6105079" y="30465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22" name="object 22"/>
            <p:cNvSpPr txBox="1"/>
            <p:nvPr/>
          </p:nvSpPr>
          <p:spPr>
            <a:xfrm>
              <a:off x="6378999" y="3046364"/>
              <a:ext cx="4043730"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Moisés es un modelo de Jesús. Averigua en la Palabra y resume lo que significa (Dt 18:18, Hch 3:22).</a:t>
              </a:r>
            </a:p>
          </p:txBody>
        </p:sp>
        <p:sp>
          <p:nvSpPr>
            <p:cNvPr id="21" name="object 21"/>
            <p:cNvSpPr txBox="1"/>
            <p:nvPr/>
          </p:nvSpPr>
          <p:spPr>
            <a:xfrm>
              <a:off x="537780" y="31915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20" name="object 20"/>
            <p:cNvSpPr txBox="1"/>
            <p:nvPr/>
          </p:nvSpPr>
          <p:spPr>
            <a:xfrm>
              <a:off x="811700" y="3191364"/>
              <a:ext cx="4044416"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Moisés renunció a lo que tenía que renunciar y tomó la decisión correcta. Resume lo que Moisés renunció en tres cosas.</a:t>
              </a:r>
            </a:p>
          </p:txBody>
        </p:sp>
        <p:sp>
          <p:nvSpPr>
            <p:cNvPr id="19" name="object 19"/>
            <p:cNvSpPr txBox="1"/>
            <p:nvPr/>
          </p:nvSpPr>
          <p:spPr>
            <a:xfrm>
              <a:off x="641736" y="3578269"/>
              <a:ext cx="156845" cy="139700"/>
            </a:xfrm>
            <a:prstGeom prst="rect">
              <a:avLst/>
            </a:prstGeom>
          </p:spPr>
          <p:txBody>
            <a:bodyPr wrap="square" lIns="0" tIns="6635" rIns="0" bIns="0" rtlCol="0">
              <a:noAutofit/>
            </a:bodyPr>
            <a:lstStyle/>
            <a:p>
              <a:pPr marL="12700">
                <a:lnSpc>
                  <a:spcPts val="1045"/>
                </a:lnSpc>
              </a:pPr>
              <a:r>
                <a:rPr sz="900" dirty="0">
                  <a:latin typeface="Malgun Gothic"/>
                  <a:cs typeface="Malgun Gothic"/>
                </a:rPr>
                <a:t>①</a:t>
              </a:r>
              <a:endParaRPr sz="900">
                <a:latin typeface="Malgun Gothic"/>
                <a:cs typeface="Malgun Gothic"/>
              </a:endParaRPr>
            </a:p>
          </p:txBody>
        </p:sp>
        <p:sp>
          <p:nvSpPr>
            <p:cNvPr id="18" name="object 18"/>
            <p:cNvSpPr txBox="1"/>
            <p:nvPr/>
          </p:nvSpPr>
          <p:spPr>
            <a:xfrm>
              <a:off x="641736" y="3807747"/>
              <a:ext cx="156845" cy="368300"/>
            </a:xfrm>
            <a:prstGeom prst="rect">
              <a:avLst/>
            </a:prstGeom>
          </p:spPr>
          <p:txBody>
            <a:bodyPr wrap="square" lIns="0" tIns="6604" rIns="0" bIns="0" rtlCol="0">
              <a:noAutofit/>
            </a:bodyPr>
            <a:lstStyle/>
            <a:p>
              <a:pPr marL="12700">
                <a:lnSpc>
                  <a:spcPts val="1040"/>
                </a:lnSpc>
              </a:pPr>
              <a:r>
                <a:rPr sz="900" dirty="0">
                  <a:latin typeface="Malgun Gothic"/>
                  <a:cs typeface="Malgun Gothic"/>
                </a:rPr>
                <a:t>②</a:t>
              </a:r>
              <a:endParaRPr sz="900">
                <a:latin typeface="Malgun Gothic"/>
                <a:cs typeface="Malgun Gothic"/>
              </a:endParaRPr>
            </a:p>
            <a:p>
              <a:pPr marL="12700">
                <a:lnSpc>
                  <a:spcPct val="143312"/>
                </a:lnSpc>
                <a:spcBef>
                  <a:spcPts val="198"/>
                </a:spcBef>
              </a:pPr>
              <a:r>
                <a:rPr sz="900" dirty="0">
                  <a:latin typeface="Malgun Gothic"/>
                  <a:cs typeface="Malgun Gothic"/>
                </a:rPr>
                <a:t>③</a:t>
              </a:r>
              <a:endParaRPr sz="900">
                <a:latin typeface="Malgun Gothic"/>
                <a:cs typeface="Malgun Gothic"/>
              </a:endParaRPr>
            </a:p>
          </p:txBody>
        </p:sp>
        <p:sp>
          <p:nvSpPr>
            <p:cNvPr id="15" name="object 15"/>
            <p:cNvSpPr txBox="1"/>
            <p:nvPr/>
          </p:nvSpPr>
          <p:spPr>
            <a:xfrm>
              <a:off x="537780" y="50326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14" name="object 14"/>
            <p:cNvSpPr txBox="1"/>
            <p:nvPr/>
          </p:nvSpPr>
          <p:spPr>
            <a:xfrm>
              <a:off x="811700" y="5032462"/>
              <a:ext cx="3595200" cy="178001"/>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Resume la vida de Moisés cada 40 años (Hch 7:20~37).</a:t>
              </a:r>
            </a:p>
          </p:txBody>
        </p:sp>
        <p:sp>
          <p:nvSpPr>
            <p:cNvPr id="13" name="object 13"/>
            <p:cNvSpPr txBox="1"/>
            <p:nvPr/>
          </p:nvSpPr>
          <p:spPr>
            <a:xfrm>
              <a:off x="6105079" y="5053878"/>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12" name="object 12"/>
            <p:cNvSpPr txBox="1"/>
            <p:nvPr/>
          </p:nvSpPr>
          <p:spPr>
            <a:xfrm>
              <a:off x="6378998" y="5053664"/>
              <a:ext cx="4043727" cy="41402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Moisés quiso abandonar su condición de príncipe y sufrir con el pueblo de Dios. ¿Qué debes abandonar por el Señor y por los hermanos y hermanas de la iglesia (He 11:26, 2Ti 1:7~8)?</a:t>
              </a:r>
            </a:p>
          </p:txBody>
        </p:sp>
        <p:sp>
          <p:nvSpPr>
            <p:cNvPr id="11" name="object 11"/>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68</a:t>
              </a:r>
              <a:endParaRPr sz="1000">
                <a:latin typeface="Times New Roman"/>
                <a:cs typeface="Times New Roman"/>
              </a:endParaRPr>
            </a:p>
          </p:txBody>
        </p:sp>
        <p:sp>
          <p:nvSpPr>
            <p:cNvPr id="10" name="object 10"/>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69</a:t>
              </a:r>
              <a:endParaRPr sz="1000">
                <a:latin typeface="Times New Roman"/>
                <a:cs typeface="Times New Roman"/>
              </a:endParaRPr>
            </a:p>
          </p:txBody>
        </p:sp>
        <p:sp>
          <p:nvSpPr>
            <p:cNvPr id="9" name="object 9"/>
            <p:cNvSpPr txBox="1"/>
            <p:nvPr/>
          </p:nvSpPr>
          <p:spPr>
            <a:xfrm>
              <a:off x="469049" y="5346484"/>
              <a:ext cx="625106" cy="695120"/>
            </a:xfrm>
            <a:prstGeom prst="rect">
              <a:avLst/>
            </a:prstGeom>
          </p:spPr>
          <p:txBody>
            <a:bodyPr wrap="square" lIns="0" tIns="4462" rIns="0" bIns="0" rtlCol="0">
              <a:noAutofit/>
            </a:bodyPr>
            <a:lstStyle/>
            <a:p>
              <a:pPr>
                <a:lnSpc>
                  <a:spcPts val="550"/>
                </a:lnSpc>
              </a:pPr>
              <a:endParaRPr sz="1000" dirty="0">
                <a:latin typeface="Malgun Gothic"/>
                <a:cs typeface="Malgun Gothic"/>
              </a:endParaRPr>
            </a:p>
          </p:txBody>
        </p:sp>
        <p:sp>
          <p:nvSpPr>
            <p:cNvPr id="8" name="object 8"/>
            <p:cNvSpPr txBox="1"/>
            <p:nvPr/>
          </p:nvSpPr>
          <p:spPr>
            <a:xfrm>
              <a:off x="1094155" y="5346484"/>
              <a:ext cx="3835194" cy="69512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469049" y="6041604"/>
              <a:ext cx="625106" cy="695120"/>
            </a:xfrm>
            <a:prstGeom prst="rect">
              <a:avLst/>
            </a:prstGeom>
          </p:spPr>
          <p:txBody>
            <a:bodyPr wrap="square" lIns="0" tIns="4413" rIns="0" bIns="0" rtlCol="0">
              <a:noAutofit/>
            </a:bodyPr>
            <a:lstStyle/>
            <a:p>
              <a:pPr>
                <a:lnSpc>
                  <a:spcPts val="550"/>
                </a:lnSpc>
              </a:pPr>
              <a:endParaRPr sz="550" dirty="0"/>
            </a:p>
          </p:txBody>
        </p:sp>
        <p:sp>
          <p:nvSpPr>
            <p:cNvPr id="6" name="object 6"/>
            <p:cNvSpPr txBox="1"/>
            <p:nvPr/>
          </p:nvSpPr>
          <p:spPr>
            <a:xfrm>
              <a:off x="1094155" y="6041604"/>
              <a:ext cx="3835194" cy="69512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469049" y="6736725"/>
              <a:ext cx="625106" cy="695120"/>
            </a:xfrm>
            <a:prstGeom prst="rect">
              <a:avLst/>
            </a:prstGeom>
          </p:spPr>
          <p:txBody>
            <a:bodyPr wrap="square" lIns="0" tIns="4363" rIns="0" bIns="0" rtlCol="0">
              <a:noAutofit/>
            </a:bodyPr>
            <a:lstStyle/>
            <a:p>
              <a:pPr>
                <a:lnSpc>
                  <a:spcPts val="550"/>
                </a:lnSpc>
              </a:pPr>
              <a:endParaRPr sz="550" dirty="0"/>
            </a:p>
          </p:txBody>
        </p:sp>
        <p:sp>
          <p:nvSpPr>
            <p:cNvPr id="4" name="object 4"/>
            <p:cNvSpPr txBox="1"/>
            <p:nvPr/>
          </p:nvSpPr>
          <p:spPr>
            <a:xfrm>
              <a:off x="1094155" y="6736725"/>
              <a:ext cx="3835194" cy="69512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562993" y="2481845"/>
              <a:ext cx="4286643" cy="152400"/>
            </a:xfrm>
            <a:prstGeom prst="rect">
              <a:avLst/>
            </a:prstGeom>
          </p:spPr>
          <p:txBody>
            <a:bodyPr wrap="square" lIns="0" tIns="0" rIns="0" bIns="0" rtlCol="0">
              <a:noAutofit/>
            </a:bodyPr>
            <a:lstStyle/>
            <a:p>
              <a:pPr marL="25400">
                <a:lnSpc>
                  <a:spcPts val="1000"/>
                </a:lnSpc>
              </a:pPr>
              <a:endParaRPr sz="1000"/>
            </a:p>
          </p:txBody>
        </p:sp>
        <p:sp>
          <p:nvSpPr>
            <p:cNvPr id="90" name="object 11">
              <a:extLst>
                <a:ext uri="{FF2B5EF4-FFF2-40B4-BE49-F238E27FC236}">
                  <a16:creationId xmlns:a16="http://schemas.microsoft.com/office/drawing/2014/main" id="{E5E33DF0-97B5-4F2B-BF3A-747C45C1A073}"/>
                </a:ext>
              </a:extLst>
            </p:cNvPr>
            <p:cNvSpPr txBox="1"/>
            <p:nvPr/>
          </p:nvSpPr>
          <p:spPr>
            <a:xfrm>
              <a:off x="520700"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sp>
          <p:nvSpPr>
            <p:cNvPr id="91" name="object 11">
              <a:extLst>
                <a:ext uri="{FF2B5EF4-FFF2-40B4-BE49-F238E27FC236}">
                  <a16:creationId xmlns:a16="http://schemas.microsoft.com/office/drawing/2014/main" id="{0DCD49A0-9111-41B1-8088-4B930A73E7CB}"/>
                </a:ext>
              </a:extLst>
            </p:cNvPr>
            <p:cNvSpPr txBox="1"/>
            <p:nvPr/>
          </p:nvSpPr>
          <p:spPr>
            <a:xfrm>
              <a:off x="513082" y="4365779"/>
              <a:ext cx="2405661" cy="320521"/>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sp>
          <p:nvSpPr>
            <p:cNvPr id="16" name="TextBox 15">
              <a:extLst>
                <a:ext uri="{FF2B5EF4-FFF2-40B4-BE49-F238E27FC236}">
                  <a16:creationId xmlns:a16="http://schemas.microsoft.com/office/drawing/2014/main" id="{28E6CDCA-0DF4-44FF-A209-9A5BA08F03D0}"/>
                </a:ext>
              </a:extLst>
            </p:cNvPr>
            <p:cNvSpPr txBox="1"/>
            <p:nvPr/>
          </p:nvSpPr>
          <p:spPr>
            <a:xfrm>
              <a:off x="469050" y="5572497"/>
              <a:ext cx="631454" cy="230832"/>
            </a:xfrm>
            <a:prstGeom prst="rect">
              <a:avLst/>
            </a:prstGeom>
            <a:noFill/>
          </p:spPr>
          <p:txBody>
            <a:bodyPr wrap="square" rtlCol="0">
              <a:spAutoFit/>
            </a:bodyPr>
            <a:lstStyle/>
            <a:p>
              <a:pPr algn="ctr"/>
              <a:r>
                <a:rPr lang="es-ES" sz="900" dirty="0">
                  <a:solidFill>
                    <a:schemeClr val="bg1"/>
                  </a:solidFill>
                  <a:latin typeface="Malgun Gothic" panose="020B0503020000020004" pitchFamily="34" charset="-127"/>
                  <a:ea typeface="Malgun Gothic" panose="020B0503020000020004" pitchFamily="34" charset="-127"/>
                </a:rPr>
                <a:t>40 años</a:t>
              </a:r>
            </a:p>
          </p:txBody>
        </p:sp>
        <p:sp>
          <p:nvSpPr>
            <p:cNvPr id="92" name="TextBox 91">
              <a:extLst>
                <a:ext uri="{FF2B5EF4-FFF2-40B4-BE49-F238E27FC236}">
                  <a16:creationId xmlns:a16="http://schemas.microsoft.com/office/drawing/2014/main" id="{D671E724-5306-46EC-82D0-7CC4EE7509B9}"/>
                </a:ext>
              </a:extLst>
            </p:cNvPr>
            <p:cNvSpPr txBox="1"/>
            <p:nvPr/>
          </p:nvSpPr>
          <p:spPr>
            <a:xfrm>
              <a:off x="462700" y="6266627"/>
              <a:ext cx="631454" cy="230832"/>
            </a:xfrm>
            <a:prstGeom prst="rect">
              <a:avLst/>
            </a:prstGeom>
            <a:noFill/>
          </p:spPr>
          <p:txBody>
            <a:bodyPr wrap="square" rtlCol="0">
              <a:spAutoFit/>
            </a:bodyPr>
            <a:lstStyle/>
            <a:p>
              <a:pPr algn="ctr"/>
              <a:r>
                <a:rPr lang="es-ES" sz="900" dirty="0">
                  <a:solidFill>
                    <a:schemeClr val="bg1"/>
                  </a:solidFill>
                  <a:latin typeface="Malgun Gothic" panose="020B0503020000020004" pitchFamily="34" charset="-127"/>
                  <a:ea typeface="Malgun Gothic" panose="020B0503020000020004" pitchFamily="34" charset="-127"/>
                </a:rPr>
                <a:t>80 años</a:t>
              </a:r>
            </a:p>
          </p:txBody>
        </p:sp>
        <p:sp>
          <p:nvSpPr>
            <p:cNvPr id="93" name="TextBox 92">
              <a:extLst>
                <a:ext uri="{FF2B5EF4-FFF2-40B4-BE49-F238E27FC236}">
                  <a16:creationId xmlns:a16="http://schemas.microsoft.com/office/drawing/2014/main" id="{6F875FC2-0717-4313-A8D5-C4A1D946B0D1}"/>
                </a:ext>
              </a:extLst>
            </p:cNvPr>
            <p:cNvSpPr txBox="1"/>
            <p:nvPr/>
          </p:nvSpPr>
          <p:spPr>
            <a:xfrm>
              <a:off x="410776" y="6955398"/>
              <a:ext cx="735302" cy="230832"/>
            </a:xfrm>
            <a:prstGeom prst="rect">
              <a:avLst/>
            </a:prstGeom>
            <a:noFill/>
          </p:spPr>
          <p:txBody>
            <a:bodyPr wrap="square" rtlCol="0">
              <a:spAutoFit/>
            </a:bodyPr>
            <a:lstStyle/>
            <a:p>
              <a:pPr algn="ctr"/>
              <a:r>
                <a:rPr lang="es-ES" sz="900" dirty="0">
                  <a:solidFill>
                    <a:schemeClr val="bg1"/>
                  </a:solidFill>
                  <a:latin typeface="Malgun Gothic" panose="020B0503020000020004" pitchFamily="34" charset="-127"/>
                  <a:ea typeface="Malgun Gothic" panose="020B0503020000020004" pitchFamily="34" charset="-127"/>
                </a:rPr>
                <a:t>120 años</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678184" cy="185983"/>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2Ti 1:8</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2Co 4:17</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He 11:24</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96802" cy="162442"/>
            </a:xfrm>
            <a:prstGeom prst="rect">
              <a:avLst/>
            </a:prstGeom>
          </p:spPr>
          <p:txBody>
            <a:bodyPr wrap="square" lIns="0" tIns="6635" rIns="0" bIns="0" rtlCol="0">
              <a:noAutofit/>
            </a:bodyPr>
            <a:lstStyle/>
            <a:p>
              <a:pPr marL="12700">
                <a:lnSpc>
                  <a:spcPts val="1045"/>
                </a:lnSpc>
              </a:pPr>
              <a:r>
                <a:rPr lang="es-ES" sz="900" spc="11" dirty="0">
                  <a:latin typeface="Malgun Gothic"/>
                  <a:cs typeface="Malgun Gothic"/>
                </a:rPr>
                <a:t>2Co 12:10</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He 11:25</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596802" cy="170560"/>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2Ti 1:7</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He 11:26</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70</a:t>
              </a:r>
              <a:endParaRPr sz="1000" dirty="0">
                <a:latin typeface="Times New Roman"/>
                <a:cs typeface="Times New Roman"/>
              </a:endParaRPr>
            </a:p>
          </p:txBody>
        </p:sp>
        <p:sp>
          <p:nvSpPr>
            <p:cNvPr id="58" name="object 58"/>
            <p:cNvSpPr txBox="1"/>
            <p:nvPr/>
          </p:nvSpPr>
          <p:spPr>
            <a:xfrm>
              <a:off x="10579100"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71</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2">
            <a:extLst>
              <a:ext uri="{FF2B5EF4-FFF2-40B4-BE49-F238E27FC236}">
                <a16:creationId xmlns:a16="http://schemas.microsoft.com/office/drawing/2014/main" id="{F6A10958-9951-48E3-BC8C-6379651971A1}"/>
              </a:ext>
            </a:extLst>
          </p:cNvPr>
          <p:cNvGrpSpPr/>
          <p:nvPr/>
        </p:nvGrpSpPr>
        <p:grpSpPr>
          <a:xfrm>
            <a:off x="0" y="-12"/>
            <a:ext cx="10943996" cy="7992008"/>
            <a:chOff x="0" y="-12"/>
            <a:chExt cx="10943996" cy="7992008"/>
          </a:xfrm>
        </p:grpSpPr>
        <p:sp>
          <p:nvSpPr>
            <p:cNvPr id="38" name="object 38"/>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27" name="object 27"/>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28" name="object 28"/>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9" name="object 29"/>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0" name="object 30"/>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1" name="object 31"/>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2" name="object 32"/>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3" name="object 33"/>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34" name="object 34"/>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5" name="object 35"/>
            <p:cNvSpPr/>
            <p:nvPr/>
          </p:nvSpPr>
          <p:spPr>
            <a:xfrm>
              <a:off x="410905"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6" name="object 36"/>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7" name="object 37"/>
            <p:cNvSpPr/>
            <p:nvPr/>
          </p:nvSpPr>
          <p:spPr>
            <a:xfrm>
              <a:off x="732736" y="4975175"/>
              <a:ext cx="3460613" cy="2510950"/>
            </a:xfrm>
            <a:prstGeom prst="rect">
              <a:avLst/>
            </a:prstGeom>
            <a:blipFill>
              <a:blip r:embed="rId3" cstate="print"/>
              <a:stretch>
                <a:fillRect/>
              </a:stretch>
            </a:blipFill>
          </p:spPr>
          <p:txBody>
            <a:bodyPr wrap="square" lIns="0" tIns="0" rIns="0" bIns="0" rtlCol="0">
              <a:noAutofit/>
            </a:bodyPr>
            <a:lstStyle/>
            <a:p>
              <a:endParaRPr/>
            </a:p>
          </p:txBody>
        </p:sp>
        <p:sp>
          <p:nvSpPr>
            <p:cNvPr id="16" name="object 16"/>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7" name="object 17"/>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8" name="object 18"/>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9" name="object 19"/>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0" name="object 20"/>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1" name="object 21"/>
            <p:cNvSpPr/>
            <p:nvPr/>
          </p:nvSpPr>
          <p:spPr>
            <a:xfrm>
              <a:off x="6008471" y="802525"/>
              <a:ext cx="794334" cy="942835"/>
            </a:xfrm>
            <a:prstGeom prst="rect">
              <a:avLst/>
            </a:prstGeom>
            <a:blipFill>
              <a:blip r:embed="rId4" cstate="print"/>
              <a:stretch>
                <a:fillRect/>
              </a:stretch>
            </a:blipFill>
          </p:spPr>
          <p:txBody>
            <a:bodyPr wrap="square" lIns="0" tIns="0" rIns="0" bIns="0" rtlCol="0">
              <a:noAutofit/>
            </a:bodyPr>
            <a:lstStyle/>
            <a:p>
              <a:endParaRPr/>
            </a:p>
          </p:txBody>
        </p:sp>
        <p:sp>
          <p:nvSpPr>
            <p:cNvPr id="23" name="object 23"/>
            <p:cNvSpPr/>
            <p:nvPr/>
          </p:nvSpPr>
          <p:spPr>
            <a:xfrm>
              <a:off x="6936823" y="654420"/>
              <a:ext cx="3573246" cy="659104"/>
            </a:xfrm>
            <a:custGeom>
              <a:avLst/>
              <a:gdLst/>
              <a:ahLst/>
              <a:cxnLst/>
              <a:rect l="l" t="t" r="r" b="b"/>
              <a:pathLst>
                <a:path w="3573246" h="659104">
                  <a:moveTo>
                    <a:pt x="166243" y="367906"/>
                  </a:moveTo>
                  <a:lnTo>
                    <a:pt x="166243" y="579335"/>
                  </a:lnTo>
                  <a:lnTo>
                    <a:pt x="167561" y="593860"/>
                  </a:lnTo>
                  <a:lnTo>
                    <a:pt x="185471" y="631281"/>
                  </a:lnTo>
                  <a:lnTo>
                    <a:pt x="219384" y="654554"/>
                  </a:lnTo>
                  <a:lnTo>
                    <a:pt x="245999" y="659104"/>
                  </a:lnTo>
                  <a:lnTo>
                    <a:pt x="3493477" y="659104"/>
                  </a:lnTo>
                  <a:lnTo>
                    <a:pt x="3534206" y="647938"/>
                  </a:lnTo>
                  <a:lnTo>
                    <a:pt x="3562898" y="618656"/>
                  </a:lnTo>
                  <a:lnTo>
                    <a:pt x="3573246" y="579335"/>
                  </a:lnTo>
                  <a:lnTo>
                    <a:pt x="3573246" y="79756"/>
                  </a:lnTo>
                  <a:lnTo>
                    <a:pt x="3562078" y="39027"/>
                  </a:lnTo>
                  <a:lnTo>
                    <a:pt x="3532792" y="10341"/>
                  </a:lnTo>
                  <a:lnTo>
                    <a:pt x="3493477" y="0"/>
                  </a:lnTo>
                  <a:lnTo>
                    <a:pt x="245999" y="0"/>
                  </a:lnTo>
                  <a:lnTo>
                    <a:pt x="205273" y="11166"/>
                  </a:lnTo>
                  <a:lnTo>
                    <a:pt x="176584" y="40449"/>
                  </a:lnTo>
                  <a:lnTo>
                    <a:pt x="166243" y="79756"/>
                  </a:lnTo>
                  <a:lnTo>
                    <a:pt x="166243" y="243636"/>
                  </a:lnTo>
                  <a:lnTo>
                    <a:pt x="161657" y="256099"/>
                  </a:lnTo>
                  <a:lnTo>
                    <a:pt x="157424" y="266859"/>
                  </a:lnTo>
                  <a:lnTo>
                    <a:pt x="153252" y="275986"/>
                  </a:lnTo>
                  <a:lnTo>
                    <a:pt x="148848" y="283549"/>
                  </a:lnTo>
                  <a:lnTo>
                    <a:pt x="143921" y="289617"/>
                  </a:lnTo>
                  <a:lnTo>
                    <a:pt x="138176" y="294261"/>
                  </a:lnTo>
                  <a:lnTo>
                    <a:pt x="131322" y="297549"/>
                  </a:lnTo>
                  <a:lnTo>
                    <a:pt x="123066" y="299551"/>
                  </a:lnTo>
                  <a:lnTo>
                    <a:pt x="113116" y="300336"/>
                  </a:lnTo>
                  <a:lnTo>
                    <a:pt x="101179" y="299975"/>
                  </a:lnTo>
                  <a:lnTo>
                    <a:pt x="86963" y="298535"/>
                  </a:lnTo>
                  <a:lnTo>
                    <a:pt x="70175" y="296087"/>
                  </a:lnTo>
                  <a:lnTo>
                    <a:pt x="50523" y="292701"/>
                  </a:lnTo>
                  <a:lnTo>
                    <a:pt x="27714" y="288445"/>
                  </a:lnTo>
                  <a:lnTo>
                    <a:pt x="1456" y="283390"/>
                  </a:lnTo>
                  <a:lnTo>
                    <a:pt x="0" y="283108"/>
                  </a:lnTo>
                  <a:lnTo>
                    <a:pt x="18862" y="300195"/>
                  </a:lnTo>
                  <a:lnTo>
                    <a:pt x="35380" y="315047"/>
                  </a:lnTo>
                  <a:lnTo>
                    <a:pt x="49827" y="327803"/>
                  </a:lnTo>
                  <a:lnTo>
                    <a:pt x="62480" y="338604"/>
                  </a:lnTo>
                  <a:lnTo>
                    <a:pt x="73613" y="347591"/>
                  </a:lnTo>
                  <a:lnTo>
                    <a:pt x="83501" y="354903"/>
                  </a:lnTo>
                  <a:lnTo>
                    <a:pt x="92420" y="360680"/>
                  </a:lnTo>
                  <a:lnTo>
                    <a:pt x="100643" y="365064"/>
                  </a:lnTo>
                  <a:lnTo>
                    <a:pt x="108447" y="368194"/>
                  </a:lnTo>
                  <a:lnTo>
                    <a:pt x="116107" y="370211"/>
                  </a:lnTo>
                  <a:lnTo>
                    <a:pt x="123897" y="371255"/>
                  </a:lnTo>
                  <a:lnTo>
                    <a:pt x="132092" y="371466"/>
                  </a:lnTo>
                  <a:lnTo>
                    <a:pt x="140968" y="370984"/>
                  </a:lnTo>
                  <a:lnTo>
                    <a:pt x="150800" y="369951"/>
                  </a:lnTo>
                  <a:lnTo>
                    <a:pt x="161862" y="368506"/>
                  </a:lnTo>
                  <a:lnTo>
                    <a:pt x="166243" y="367906"/>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6936823" y="654420"/>
              <a:ext cx="3573246" cy="659104"/>
            </a:xfrm>
            <a:custGeom>
              <a:avLst/>
              <a:gdLst/>
              <a:ahLst/>
              <a:cxnLst/>
              <a:rect l="l" t="t" r="r" b="b"/>
              <a:pathLst>
                <a:path w="3573246" h="659104">
                  <a:moveTo>
                    <a:pt x="166243" y="367906"/>
                  </a:moveTo>
                  <a:lnTo>
                    <a:pt x="166243" y="579335"/>
                  </a:lnTo>
                  <a:lnTo>
                    <a:pt x="167561" y="593860"/>
                  </a:lnTo>
                  <a:lnTo>
                    <a:pt x="185471" y="631281"/>
                  </a:lnTo>
                  <a:lnTo>
                    <a:pt x="219384" y="654554"/>
                  </a:lnTo>
                  <a:lnTo>
                    <a:pt x="245999" y="659104"/>
                  </a:lnTo>
                  <a:lnTo>
                    <a:pt x="3493477" y="659104"/>
                  </a:lnTo>
                  <a:lnTo>
                    <a:pt x="3534206" y="647938"/>
                  </a:lnTo>
                  <a:lnTo>
                    <a:pt x="3562898" y="618656"/>
                  </a:lnTo>
                  <a:lnTo>
                    <a:pt x="3573246" y="579335"/>
                  </a:lnTo>
                  <a:lnTo>
                    <a:pt x="3573246" y="79756"/>
                  </a:lnTo>
                  <a:lnTo>
                    <a:pt x="3562078" y="39027"/>
                  </a:lnTo>
                  <a:lnTo>
                    <a:pt x="3532792" y="10341"/>
                  </a:lnTo>
                  <a:lnTo>
                    <a:pt x="3493477" y="0"/>
                  </a:lnTo>
                  <a:lnTo>
                    <a:pt x="245999" y="0"/>
                  </a:lnTo>
                  <a:lnTo>
                    <a:pt x="205273" y="11166"/>
                  </a:lnTo>
                  <a:lnTo>
                    <a:pt x="176584" y="40449"/>
                  </a:lnTo>
                  <a:lnTo>
                    <a:pt x="166243" y="79756"/>
                  </a:lnTo>
                  <a:lnTo>
                    <a:pt x="166243" y="243636"/>
                  </a:lnTo>
                  <a:lnTo>
                    <a:pt x="161657" y="256099"/>
                  </a:lnTo>
                  <a:lnTo>
                    <a:pt x="157424" y="266859"/>
                  </a:lnTo>
                  <a:lnTo>
                    <a:pt x="153252" y="275986"/>
                  </a:lnTo>
                  <a:lnTo>
                    <a:pt x="148848" y="283549"/>
                  </a:lnTo>
                  <a:lnTo>
                    <a:pt x="143921" y="289617"/>
                  </a:lnTo>
                  <a:lnTo>
                    <a:pt x="138176" y="294261"/>
                  </a:lnTo>
                  <a:lnTo>
                    <a:pt x="131322" y="297549"/>
                  </a:lnTo>
                  <a:lnTo>
                    <a:pt x="123066" y="299551"/>
                  </a:lnTo>
                  <a:lnTo>
                    <a:pt x="113116" y="300336"/>
                  </a:lnTo>
                  <a:lnTo>
                    <a:pt x="101179" y="299975"/>
                  </a:lnTo>
                  <a:lnTo>
                    <a:pt x="86963" y="298535"/>
                  </a:lnTo>
                  <a:lnTo>
                    <a:pt x="70175" y="296087"/>
                  </a:lnTo>
                  <a:lnTo>
                    <a:pt x="50523" y="292701"/>
                  </a:lnTo>
                  <a:lnTo>
                    <a:pt x="27714" y="288445"/>
                  </a:lnTo>
                  <a:lnTo>
                    <a:pt x="1456" y="283390"/>
                  </a:lnTo>
                  <a:lnTo>
                    <a:pt x="0" y="283108"/>
                  </a:lnTo>
                  <a:lnTo>
                    <a:pt x="18862" y="300195"/>
                  </a:lnTo>
                  <a:lnTo>
                    <a:pt x="35380" y="315047"/>
                  </a:lnTo>
                  <a:lnTo>
                    <a:pt x="49827" y="327803"/>
                  </a:lnTo>
                  <a:lnTo>
                    <a:pt x="62480" y="338604"/>
                  </a:lnTo>
                  <a:lnTo>
                    <a:pt x="73613" y="347591"/>
                  </a:lnTo>
                  <a:lnTo>
                    <a:pt x="83501" y="354903"/>
                  </a:lnTo>
                  <a:lnTo>
                    <a:pt x="92420" y="360680"/>
                  </a:lnTo>
                  <a:lnTo>
                    <a:pt x="100643" y="365064"/>
                  </a:lnTo>
                  <a:lnTo>
                    <a:pt x="108447" y="368194"/>
                  </a:lnTo>
                  <a:lnTo>
                    <a:pt x="116107" y="370211"/>
                  </a:lnTo>
                  <a:lnTo>
                    <a:pt x="123897" y="371255"/>
                  </a:lnTo>
                  <a:lnTo>
                    <a:pt x="132092" y="371466"/>
                  </a:lnTo>
                  <a:lnTo>
                    <a:pt x="140968" y="370984"/>
                  </a:lnTo>
                  <a:lnTo>
                    <a:pt x="150800" y="369951"/>
                  </a:lnTo>
                  <a:lnTo>
                    <a:pt x="161862" y="368506"/>
                  </a:lnTo>
                  <a:lnTo>
                    <a:pt x="166243" y="367906"/>
                  </a:lnTo>
                  <a:close/>
                </a:path>
              </a:pathLst>
            </a:custGeom>
            <a:ln w="12700">
              <a:solidFill>
                <a:srgbClr val="939597"/>
              </a:solidFill>
            </a:ln>
          </p:spPr>
          <p:txBody>
            <a:bodyPr wrap="square" lIns="0" tIns="0" rIns="0" bIns="0" rtlCol="0">
              <a:noAutofit/>
            </a:bodyPr>
            <a:lstStyle/>
            <a:p>
              <a:endParaRPr/>
            </a:p>
          </p:txBody>
        </p:sp>
        <p:sp>
          <p:nvSpPr>
            <p:cNvPr id="25" name="object 25"/>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26" name="object 26"/>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4" name="object 14"/>
            <p:cNvSpPr txBox="1"/>
            <p:nvPr/>
          </p:nvSpPr>
          <p:spPr>
            <a:xfrm>
              <a:off x="1523376" y="1093600"/>
              <a:ext cx="2807324"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Alas de polilla emperador</a:t>
              </a:r>
              <a:endParaRPr sz="1800" dirty="0">
                <a:latin typeface="Times New Roman" panose="02020603050405020304" pitchFamily="18" charset="0"/>
                <a:cs typeface="Times New Roman" panose="02020603050405020304" pitchFamily="18" charset="0"/>
              </a:endParaRPr>
            </a:p>
          </p:txBody>
        </p:sp>
        <p:sp>
          <p:nvSpPr>
            <p:cNvPr id="13" name="object 13"/>
            <p:cNvSpPr txBox="1"/>
            <p:nvPr/>
          </p:nvSpPr>
          <p:spPr>
            <a:xfrm>
              <a:off x="442663" y="1813552"/>
              <a:ext cx="4367988" cy="770702"/>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El capullo de la polilla emperador parece un frasco. Si miras de cerca, puedes ver que la polilla lucha constantemente para pasar por el cuello del capullo. Los entomólogos explican que este dolor es un proceso que debe atravesar para que las alas cobren vida, y es una especie de método de supervivencia que impone la naturaleza.</a:t>
              </a:r>
            </a:p>
          </p:txBody>
        </p:sp>
        <p:sp>
          <p:nvSpPr>
            <p:cNvPr id="12" name="object 12"/>
            <p:cNvSpPr txBox="1"/>
            <p:nvPr/>
          </p:nvSpPr>
          <p:spPr>
            <a:xfrm>
              <a:off x="6084262" y="1863472"/>
              <a:ext cx="4368091" cy="965886"/>
            </a:xfrm>
            <a:prstGeom prst="rect">
              <a:avLst/>
            </a:prstGeom>
          </p:spPr>
          <p:txBody>
            <a:bodyPr wrap="square" lIns="0" tIns="6635" rIns="0" bIns="0" rtlCol="0">
              <a:noAutofit/>
            </a:bodyPr>
            <a:lstStyle/>
            <a:p>
              <a:pPr indent="120650" algn="just">
                <a:lnSpc>
                  <a:spcPts val="1200"/>
                </a:lnSpc>
              </a:pPr>
              <a:r>
                <a:rPr lang="es-ES" sz="900" dirty="0">
                  <a:solidFill>
                    <a:srgbClr val="00ADEF"/>
                  </a:solidFill>
                  <a:latin typeface="Malgun Gothic"/>
                  <a:cs typeface="Malgun Gothic"/>
                </a:rPr>
                <a:t>Todo aquel que es nacido de Dios, no practica el pecado, porque la simiente de Dios permanece en él; y no puede pecar, porque es nacido de Dios.</a:t>
              </a:r>
              <a:r>
                <a:rPr sz="900" dirty="0">
                  <a:solidFill>
                    <a:srgbClr val="00ADEF"/>
                  </a:solidFill>
                  <a:latin typeface="Malgun Gothic"/>
                  <a:cs typeface="Malgun Gothic"/>
                </a:rPr>
                <a:t> (</a:t>
              </a:r>
              <a:r>
                <a:rPr lang="es-ES" sz="900" dirty="0">
                  <a:solidFill>
                    <a:srgbClr val="00ADEF"/>
                  </a:solidFill>
                  <a:latin typeface="Malgun Gothic"/>
                  <a:cs typeface="Malgun Gothic"/>
                </a:rPr>
                <a:t>1Jn</a:t>
              </a:r>
              <a:r>
                <a:rPr sz="900" dirty="0">
                  <a:solidFill>
                    <a:srgbClr val="00ADEF"/>
                  </a:solidFill>
                  <a:latin typeface="Malgun Gothic"/>
                  <a:cs typeface="Malgun Gothic"/>
                </a:rPr>
                <a:t> 3:9)</a:t>
              </a:r>
              <a:endParaRPr sz="900" dirty="0">
                <a:latin typeface="Malgun Gothic"/>
                <a:cs typeface="Malgun Gothic"/>
              </a:endParaRPr>
            </a:p>
            <a:p>
              <a:pPr marL="12700" marR="394" indent="108013" algn="just">
                <a:lnSpc>
                  <a:spcPts val="1200"/>
                </a:lnSpc>
                <a:spcBef>
                  <a:spcPts val="40"/>
                </a:spcBef>
              </a:pPr>
              <a:r>
                <a:rPr lang="es-ES" sz="900" dirty="0">
                  <a:latin typeface="Malgun Gothic"/>
                  <a:cs typeface="Malgun Gothic"/>
                </a:rPr>
                <a:t>Cada creyente tiene dos naturalezas. Es decir, la nueva naturaleza de Dios y la vieja naturaleza heredada de Adán. Debido a que la nueva naturaleza es la semilla de Dios plantada en el creyente, no podemos pecar. Por otro lado, nuestra vieja naturaleza todavía puede pecar (1Jn 1:9, 2:1).</a:t>
              </a:r>
            </a:p>
          </p:txBody>
        </p:sp>
        <p:sp>
          <p:nvSpPr>
            <p:cNvPr id="11" name="object 11"/>
            <p:cNvSpPr txBox="1"/>
            <p:nvPr/>
          </p:nvSpPr>
          <p:spPr>
            <a:xfrm>
              <a:off x="442663" y="2797791"/>
              <a:ext cx="4367617" cy="783597"/>
            </a:xfrm>
            <a:prstGeom prst="rect">
              <a:avLst/>
            </a:prstGeom>
          </p:spPr>
          <p:txBody>
            <a:bodyPr wrap="square" lIns="0" tIns="6604" rIns="0" bIns="0" rtlCol="0">
              <a:noAutofit/>
            </a:bodyPr>
            <a:lstStyle/>
            <a:p>
              <a:pPr marR="16785" indent="120650" algn="just">
                <a:lnSpc>
                  <a:spcPts val="1200"/>
                </a:lnSpc>
              </a:pPr>
              <a:r>
                <a:rPr lang="es-ES" sz="900" dirty="0">
                  <a:latin typeface="Malgun Gothic"/>
                  <a:cs typeface="Malgun Gothic"/>
                </a:rPr>
                <a:t>Sin embargo, un observador cortó el hilo que rodeaba a la polilla para aliviar el dolor y las luchas de esta pobre criatura, permitiéndole pasar la crisis sin dolor. Luego, las alas de la polilla se volvieron inútiles y no podía volar por el cielo con sus alas de colores del arco iris, simplemente se arrastraba un poco y murió pronto.</a:t>
              </a:r>
            </a:p>
          </p:txBody>
        </p:sp>
        <p:sp>
          <p:nvSpPr>
            <p:cNvPr id="10" name="object 10"/>
            <p:cNvSpPr txBox="1"/>
            <p:nvPr/>
          </p:nvSpPr>
          <p:spPr>
            <a:xfrm>
              <a:off x="6084262" y="2911642"/>
              <a:ext cx="4362353" cy="309639"/>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Algunas personas han escuchado 1 Juan 3: 9 e insiste que es imposible que los cristianos pequen, lo cual es diferente de lo que enseña la Biblia.</a:t>
              </a:r>
            </a:p>
          </p:txBody>
        </p:sp>
        <p:sp>
          <p:nvSpPr>
            <p:cNvPr id="9" name="object 9"/>
            <p:cNvSpPr txBox="1"/>
            <p:nvPr/>
          </p:nvSpPr>
          <p:spPr>
            <a:xfrm>
              <a:off x="6084262" y="3314700"/>
              <a:ext cx="4368696" cy="2765363"/>
            </a:xfrm>
            <a:prstGeom prst="rect">
              <a:avLst/>
            </a:prstGeom>
          </p:spPr>
          <p:txBody>
            <a:bodyPr wrap="square" lIns="0" tIns="6985" rIns="0" bIns="0" rtlCol="0">
              <a:noAutofit/>
            </a:bodyPr>
            <a:lstStyle/>
            <a:p>
              <a:pPr marR="17761" indent="120650" algn="just">
                <a:lnSpc>
                  <a:spcPts val="1200"/>
                </a:lnSpc>
              </a:pPr>
              <a:r>
                <a:rPr lang="es-ES" sz="900" dirty="0">
                  <a:latin typeface="Malgun Gothic" panose="020B0503020000020004" pitchFamily="34" charset="-127"/>
                  <a:ea typeface="Malgun Gothic" panose="020B0503020000020004" pitchFamily="34" charset="-127"/>
                  <a:cs typeface="Malgun Gothic"/>
                </a:rPr>
                <a:t>En 1 Juan 1:8 dice:</a:t>
              </a:r>
              <a:r>
                <a:rPr sz="900" dirty="0">
                  <a:latin typeface="Malgun Gothic" panose="020B0503020000020004" pitchFamily="34" charset="-127"/>
                  <a:ea typeface="Malgun Gothic" panose="020B0503020000020004" pitchFamily="34" charset="-127"/>
                  <a:cs typeface="Malgun Gothic"/>
                </a:rPr>
                <a:t> </a:t>
              </a:r>
              <a:r>
                <a:rPr sz="900" dirty="0">
                  <a:solidFill>
                    <a:srgbClr val="00ADEF"/>
                  </a:solidFill>
                  <a:latin typeface="Malgun Gothic" panose="020B0503020000020004" pitchFamily="34" charset="-127"/>
                  <a:ea typeface="Malgun Gothic" panose="020B0503020000020004" pitchFamily="34" charset="-127"/>
                  <a:cs typeface="NanumBarunGothic"/>
                </a:rPr>
                <a:t>“</a:t>
              </a:r>
              <a:r>
                <a:rPr lang="es-ES" sz="900" dirty="0">
                  <a:solidFill>
                    <a:srgbClr val="00ADEF"/>
                  </a:solidFill>
                  <a:latin typeface="Malgun Gothic" panose="020B0503020000020004" pitchFamily="34" charset="-127"/>
                  <a:ea typeface="Malgun Gothic" panose="020B0503020000020004" pitchFamily="34" charset="-127"/>
                  <a:cs typeface="NanumBarunGothic"/>
                </a:rPr>
                <a:t>Si decimos que no tenemos pecado, nos engañamos a nosotros mismos, y la verdad no está en nosotros.</a:t>
              </a:r>
              <a:r>
                <a:rPr sz="900" dirty="0">
                  <a:solidFill>
                    <a:srgbClr val="00ADEF"/>
                  </a:solidFill>
                  <a:latin typeface="Malgun Gothic" panose="020B0503020000020004" pitchFamily="34" charset="-127"/>
                  <a:ea typeface="Malgun Gothic" panose="020B0503020000020004" pitchFamily="34" charset="-127"/>
                  <a:cs typeface="NanumBarunGothic"/>
                </a:rPr>
                <a:t>”</a:t>
              </a:r>
              <a:r>
                <a:rPr sz="900" dirty="0">
                  <a:latin typeface="Malgun Gothic" panose="020B0503020000020004" pitchFamily="34" charset="-127"/>
                  <a:ea typeface="Malgun Gothic" panose="020B0503020000020004" pitchFamily="34" charset="-127"/>
                  <a:cs typeface="Malgun Gothic"/>
                </a:rPr>
                <a:t>, </a:t>
              </a:r>
              <a:r>
                <a:rPr lang="es-ES" sz="900" dirty="0">
                  <a:latin typeface="Malgun Gothic" panose="020B0503020000020004" pitchFamily="34" charset="-127"/>
                  <a:ea typeface="Malgun Gothic" panose="020B0503020000020004" pitchFamily="34" charset="-127"/>
                  <a:cs typeface="Malgun Gothic"/>
                </a:rPr>
                <a:t>en 1 Juan 2:1 dice:</a:t>
              </a:r>
              <a:r>
                <a:rPr sz="900" dirty="0">
                  <a:latin typeface="Malgun Gothic" panose="020B0503020000020004" pitchFamily="34" charset="-127"/>
                  <a:ea typeface="Malgun Gothic" panose="020B0503020000020004" pitchFamily="34" charset="-127"/>
                  <a:cs typeface="Malgun Gothic"/>
                </a:rPr>
                <a:t> </a:t>
              </a:r>
              <a:r>
                <a:rPr sz="900" dirty="0">
                  <a:solidFill>
                    <a:srgbClr val="00ADEF"/>
                  </a:solidFill>
                  <a:latin typeface="Malgun Gothic" panose="020B0503020000020004" pitchFamily="34" charset="-127"/>
                  <a:ea typeface="Malgun Gothic" panose="020B0503020000020004" pitchFamily="34" charset="-127"/>
                  <a:cs typeface="NanumBarunGothic"/>
                </a:rPr>
                <a:t>“</a:t>
              </a:r>
              <a:r>
                <a:rPr lang="es-ES" sz="900" dirty="0">
                  <a:solidFill>
                    <a:srgbClr val="00ADEF"/>
                  </a:solidFill>
                  <a:latin typeface="Malgun Gothic" panose="020B0503020000020004" pitchFamily="34" charset="-127"/>
                  <a:ea typeface="Malgun Gothic" panose="020B0503020000020004" pitchFamily="34" charset="-127"/>
                  <a:cs typeface="NanumBarunGothic"/>
                </a:rPr>
                <a:t>Hijitos míos, estas cosas os escribo para que no pequéis; y si alguno hubiere pecado, abogado tenemos para con el Padre, a Jesucristo el justo.</a:t>
              </a:r>
              <a:r>
                <a:rPr sz="900" dirty="0">
                  <a:solidFill>
                    <a:srgbClr val="00ADEF"/>
                  </a:solidFill>
                  <a:latin typeface="Malgun Gothic" panose="020B0503020000020004" pitchFamily="34" charset="-127"/>
                  <a:ea typeface="Malgun Gothic" panose="020B0503020000020004" pitchFamily="34" charset="-127"/>
                  <a:cs typeface="NanumBarunGothic"/>
                </a:rPr>
                <a:t>”</a:t>
              </a:r>
              <a:endParaRPr sz="900" dirty="0">
                <a:latin typeface="Malgun Gothic" panose="020B0503020000020004" pitchFamily="34" charset="-127"/>
                <a:ea typeface="Malgun Gothic" panose="020B0503020000020004" pitchFamily="34" charset="-127"/>
                <a:cs typeface="Malgun Gothic"/>
              </a:endParaRPr>
            </a:p>
            <a:p>
              <a:pPr marL="12700" marR="999" indent="108013" algn="just">
                <a:lnSpc>
                  <a:spcPts val="1200"/>
                </a:lnSpc>
              </a:pPr>
              <a:r>
                <a:rPr lang="es-ES" sz="900" dirty="0">
                  <a:latin typeface="Malgun Gothic"/>
                  <a:cs typeface="Malgun Gothic"/>
                </a:rPr>
                <a:t>Los cristianos murieron juntos cuando el Señor murió en la cruz y fueron distinguidos para vivir una nueva vida a través de la resurrección del Señor. Es la voluntad de Dios vivir de manera santa y distinguida, y Él nos ha dado la fuerza para vivir de esa manera. El Señor guía a los cristianos a vivir distinguidos del pecado, pero eso no significa que sea imposible que los cristianos pequen.</a:t>
              </a:r>
            </a:p>
            <a:p>
              <a:pPr marL="12700" marR="999" indent="108013" algn="just">
                <a:lnSpc>
                  <a:spcPts val="1200"/>
                </a:lnSpc>
              </a:pPr>
              <a:r>
                <a:rPr lang="es-ES" sz="900" dirty="0">
                  <a:latin typeface="Malgun Gothic"/>
                  <a:cs typeface="Malgun Gothic"/>
                </a:rPr>
                <a:t>Abraham, el antepasado de la fe, escapó del hambre y bajó a Egipto, él también mintió, y también desconfió temporalmente de las promesas de Dios y tomó a Agar para dar a luz a Ismael. Jacob engañó a su padre, David cometió adulterio tomando la mujer de Urías y mató a Urías, y Salomón cometió pecado de idolatría en sus últimos años. En los tiempos del Nuevo Testamento, Pedro también tenía hipocresía (Gálatas 2), y Bernabé también discutió fuerte con Pablo y se separaron. Algunos de los miembros de la iglesia de Corinto tomaron a la esposa de su padre, y algunos se debilitaron, enfermaron e incluso murieron debido al castigo por el pecado.</a:t>
              </a:r>
              <a:endParaRPr sz="900" dirty="0">
                <a:latin typeface="Malgun Gothic"/>
                <a:cs typeface="Malgun Gothic"/>
              </a:endParaRPr>
            </a:p>
          </p:txBody>
        </p:sp>
        <p:sp>
          <p:nvSpPr>
            <p:cNvPr id="8" name="object 8"/>
            <p:cNvSpPr txBox="1"/>
            <p:nvPr/>
          </p:nvSpPr>
          <p:spPr>
            <a:xfrm>
              <a:off x="442663" y="3771900"/>
              <a:ext cx="4367999" cy="467580"/>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Tristeza, dolor, pruebas y sufrimientos es lo que Dios sabiamente preparó para que imitemos a Cristo. El proceso de prueba y crecimiento siempre es difícil y aburrido, pero a través de la gracia de Dios finalmente ganamos.</a:t>
              </a:r>
            </a:p>
          </p:txBody>
        </p:sp>
        <p:sp>
          <p:nvSpPr>
            <p:cNvPr id="7" name="object 7"/>
            <p:cNvSpPr txBox="1"/>
            <p:nvPr/>
          </p:nvSpPr>
          <p:spPr>
            <a:xfrm>
              <a:off x="442663" y="4467114"/>
              <a:ext cx="4362284" cy="317550"/>
            </a:xfrm>
            <a:prstGeom prst="rect">
              <a:avLst/>
            </a:prstGeom>
          </p:spPr>
          <p:txBody>
            <a:bodyPr wrap="square" lIns="0" tIns="6635" rIns="0" bIns="0" rtlCol="0">
              <a:noAutofit/>
            </a:bodyPr>
            <a:lstStyle/>
            <a:p>
              <a:pPr marL="120713" algn="just">
                <a:lnSpc>
                  <a:spcPts val="1200"/>
                </a:lnSpc>
              </a:pPr>
              <a:r>
                <a:rPr lang="es-ES" sz="900" dirty="0">
                  <a:solidFill>
                    <a:srgbClr val="00ADEF"/>
                  </a:solidFill>
                  <a:latin typeface="Malgun Gothic"/>
                  <a:cs typeface="Malgun Gothic"/>
                </a:rPr>
                <a:t>Mas él conoce mi camino; Me probará, y saldré como oro.</a:t>
              </a:r>
              <a:r>
                <a:rPr sz="900" dirty="0">
                  <a:solidFill>
                    <a:srgbClr val="00ADEF"/>
                  </a:solidFill>
                  <a:latin typeface="Malgun Gothic"/>
                  <a:cs typeface="Malgun Gothic"/>
                </a:rPr>
                <a:t> (</a:t>
              </a:r>
              <a:r>
                <a:rPr lang="es-ES" sz="900" dirty="0">
                  <a:solidFill>
                    <a:srgbClr val="00ADEF"/>
                  </a:solidFill>
                  <a:latin typeface="Malgun Gothic"/>
                  <a:cs typeface="Malgun Gothic"/>
                </a:rPr>
                <a:t>Job</a:t>
              </a:r>
              <a:r>
                <a:rPr lang="es-ES" sz="900" dirty="0">
                  <a:latin typeface="Malgun Gothic"/>
                  <a:cs typeface="Malgun Gothic"/>
                </a:rPr>
                <a:t> </a:t>
              </a:r>
              <a:r>
                <a:rPr sz="900" dirty="0">
                  <a:solidFill>
                    <a:srgbClr val="00ADEF"/>
                  </a:solidFill>
                  <a:latin typeface="Malgun Gothic"/>
                  <a:cs typeface="Malgun Gothic"/>
                </a:rPr>
                <a:t>23:10)</a:t>
              </a:r>
              <a:endParaRPr sz="900" dirty="0">
                <a:latin typeface="Malgun Gothic"/>
                <a:cs typeface="Malgun Gothic"/>
              </a:endParaRPr>
            </a:p>
          </p:txBody>
        </p:sp>
        <p:sp>
          <p:nvSpPr>
            <p:cNvPr id="6" name="object 6"/>
            <p:cNvSpPr txBox="1"/>
            <p:nvPr/>
          </p:nvSpPr>
          <p:spPr>
            <a:xfrm>
              <a:off x="6084262" y="6194325"/>
              <a:ext cx="4367697" cy="1295044"/>
            </a:xfrm>
            <a:prstGeom prst="rect">
              <a:avLst/>
            </a:prstGeom>
          </p:spPr>
          <p:txBody>
            <a:bodyPr wrap="square" lIns="0" tIns="6921" rIns="0" bIns="0" rtlCol="0">
              <a:noAutofit/>
            </a:bodyPr>
            <a:lstStyle/>
            <a:p>
              <a:pPr marR="13914" indent="98425" algn="just">
                <a:lnSpc>
                  <a:spcPts val="1200"/>
                </a:lnSpc>
              </a:pPr>
              <a:r>
                <a:rPr lang="es-ES" sz="900" dirty="0">
                  <a:latin typeface="Malgun Gothic"/>
                  <a:cs typeface="Malgun Gothic"/>
                </a:rPr>
                <a:t>La palabra ‘pecado’ en la Biblia se divide en dos categorías. ‘Hamarte’ (que significa el acto de cometer un pecado de una vez) y ‘Hamartanei’ (el acto de cometer pecado habitualmente), en 1 Juan 3: 6, 8, 9, usa ‘Hamartanei’.</a:t>
              </a:r>
            </a:p>
            <a:p>
              <a:pPr marR="13914" indent="98425" algn="just">
                <a:lnSpc>
                  <a:spcPts val="1200"/>
                </a:lnSpc>
              </a:pPr>
              <a:r>
                <a:rPr lang="es-ES" sz="900" dirty="0">
                  <a:latin typeface="Malgun Gothic"/>
                  <a:cs typeface="Malgun Gothic"/>
                </a:rPr>
                <a:t>En conclusión, 1 Juan 3:9 significa que la persona renacida tiene una nueva naturaleza nacido de Dios, y la semilla de Dios recién plantada no puede pecar, debido a que la semilla permanece en la persona salva, por eso no puede pecar habitualmente y constantemente.</a:t>
              </a:r>
            </a:p>
            <a:p>
              <a:pPr marR="13914" indent="98425" algn="just">
                <a:lnSpc>
                  <a:spcPts val="1200"/>
                </a:lnSpc>
              </a:pPr>
              <a:r>
                <a:rPr lang="es-ES" sz="900" dirty="0">
                  <a:latin typeface="Malgun Gothic"/>
                  <a:cs typeface="Malgun Gothic"/>
                </a:rPr>
                <a:t>Un cristiano puede caer en una prueba y cometer un pecado, pero en tal caso, trata de salir de ella inmediatamente y no se aferra conscientemente a ella.</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72</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73</a:t>
              </a:r>
              <a:endParaRPr sz="1000">
                <a:latin typeface="Times New Roman"/>
                <a:cs typeface="Times New Roman"/>
              </a:endParaRPr>
            </a:p>
          </p:txBody>
        </p:sp>
        <p:sp>
          <p:nvSpPr>
            <p:cNvPr id="2" name="object 2"/>
            <p:cNvSpPr txBox="1"/>
            <p:nvPr/>
          </p:nvSpPr>
          <p:spPr>
            <a:xfrm>
              <a:off x="6950648" y="654088"/>
              <a:ext cx="3780852" cy="752855"/>
            </a:xfrm>
            <a:prstGeom prst="rect">
              <a:avLst/>
            </a:prstGeom>
          </p:spPr>
          <p:txBody>
            <a:bodyPr wrap="square" lIns="0" tIns="5816" rIns="0" bIns="0" rtlCol="0">
              <a:noAutofit/>
            </a:bodyPr>
            <a:lstStyle/>
            <a:p>
              <a:pPr>
                <a:lnSpc>
                  <a:spcPts val="850"/>
                </a:lnSpc>
              </a:pPr>
              <a:endParaRPr sz="900" dirty="0">
                <a:latin typeface="Malgun Gothic" panose="020B0503020000020004" pitchFamily="34" charset="-127"/>
                <a:ea typeface="Malgun Gothic" panose="020B0503020000020004" pitchFamily="34" charset="-127"/>
              </a:endParaRPr>
            </a:p>
            <a:p>
              <a:pPr marL="369415" marR="381159">
                <a:lnSpc>
                  <a:spcPts val="1400"/>
                </a:lnSpc>
                <a:spcBef>
                  <a:spcPts val="70"/>
                </a:spcBef>
              </a:pPr>
              <a:r>
                <a:rPr lang="es-ES" sz="900" dirty="0">
                  <a:solidFill>
                    <a:srgbClr val="00ADEF"/>
                  </a:solidFill>
                  <a:latin typeface="Malgun Gothic" panose="020B0503020000020004" pitchFamily="34" charset="-127"/>
                  <a:ea typeface="Malgun Gothic" panose="020B0503020000020004" pitchFamily="34" charset="-127"/>
                  <a:cs typeface="Malgun Gothic"/>
                </a:rPr>
                <a:t>¿Significa 1 Juan 3: 9 que la persona salva no peca en absoluto?</a:t>
              </a:r>
            </a:p>
          </p:txBody>
        </p:sp>
        <p:sp>
          <p:nvSpPr>
            <p:cNvPr id="39" name="object 7">
              <a:extLst>
                <a:ext uri="{FF2B5EF4-FFF2-40B4-BE49-F238E27FC236}">
                  <a16:creationId xmlns:a16="http://schemas.microsoft.com/office/drawing/2014/main" id="{FD264DC0-56A9-4A39-9E9C-812BA1F2E548}"/>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40" name="object 3">
              <a:extLst>
                <a:ext uri="{FF2B5EF4-FFF2-40B4-BE49-F238E27FC236}">
                  <a16:creationId xmlns:a16="http://schemas.microsoft.com/office/drawing/2014/main" id="{0AB419BA-DDA5-46B4-A7BA-12F3C34F95E5}"/>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TotalTime>
  <Words>1577</Words>
  <Application>Microsoft Office PowerPoint</Application>
  <PresentationFormat>사용자 지정</PresentationFormat>
  <Paragraphs>86</Paragraphs>
  <Slides>4</Slides>
  <Notes>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Malgun Gothic</vt:lpstr>
      <vt:lpstr>Arial</vt:lpstr>
      <vt:lpstr>Calibri</vt:lpstr>
      <vt:lpstr>Impact</vt:lpstr>
      <vt:lpstr>Times New Roman</vt:lpstr>
      <vt:lpstr>Office Theme</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25</cp:revision>
  <dcterms:modified xsi:type="dcterms:W3CDTF">2022-09-17T21:17:40Z</dcterms:modified>
</cp:coreProperties>
</file>